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8" r:id="rId2"/>
    <p:sldId id="379" r:id="rId3"/>
    <p:sldId id="381" r:id="rId4"/>
    <p:sldId id="382" r:id="rId5"/>
    <p:sldId id="383" r:id="rId6"/>
    <p:sldId id="321" r:id="rId7"/>
    <p:sldId id="389" r:id="rId8"/>
    <p:sldId id="385" r:id="rId9"/>
    <p:sldId id="390" r:id="rId10"/>
    <p:sldId id="391" r:id="rId11"/>
    <p:sldId id="393" r:id="rId12"/>
    <p:sldId id="392" r:id="rId13"/>
    <p:sldId id="312" r:id="rId14"/>
    <p:sldId id="313" r:id="rId15"/>
    <p:sldId id="314" r:id="rId16"/>
    <p:sldId id="315" r:id="rId17"/>
    <p:sldId id="316" r:id="rId18"/>
    <p:sldId id="397" r:id="rId19"/>
    <p:sldId id="318" r:id="rId20"/>
    <p:sldId id="411" r:id="rId21"/>
    <p:sldId id="329" r:id="rId22"/>
    <p:sldId id="336" r:id="rId23"/>
    <p:sldId id="396" r:id="rId24"/>
    <p:sldId id="330" r:id="rId25"/>
    <p:sldId id="331" r:id="rId26"/>
    <p:sldId id="353" r:id="rId27"/>
    <p:sldId id="340" r:id="rId28"/>
    <p:sldId id="333" r:id="rId29"/>
    <p:sldId id="334" r:id="rId30"/>
    <p:sldId id="335" r:id="rId31"/>
    <p:sldId id="359" r:id="rId32"/>
    <p:sldId id="360" r:id="rId33"/>
    <p:sldId id="398" r:id="rId34"/>
    <p:sldId id="399" r:id="rId35"/>
    <p:sldId id="400" r:id="rId36"/>
    <p:sldId id="401" r:id="rId37"/>
    <p:sldId id="404" r:id="rId38"/>
    <p:sldId id="419" r:id="rId39"/>
    <p:sldId id="402" r:id="rId40"/>
    <p:sldId id="403" r:id="rId41"/>
    <p:sldId id="365" r:id="rId42"/>
    <p:sldId id="405" r:id="rId43"/>
    <p:sldId id="407" r:id="rId44"/>
    <p:sldId id="412" r:id="rId45"/>
    <p:sldId id="408" r:id="rId46"/>
    <p:sldId id="409" r:id="rId47"/>
    <p:sldId id="410" r:id="rId48"/>
    <p:sldId id="413" r:id="rId49"/>
    <p:sldId id="415" r:id="rId50"/>
    <p:sldId id="414" r:id="rId51"/>
    <p:sldId id="416" r:id="rId52"/>
    <p:sldId id="420" r:id="rId53"/>
    <p:sldId id="421" r:id="rId54"/>
    <p:sldId id="417" r:id="rId55"/>
    <p:sldId id="418" r:id="rId5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722" autoAdjust="0"/>
  </p:normalViewPr>
  <p:slideViewPr>
    <p:cSldViewPr snapToGrid="0">
      <p:cViewPr varScale="1">
        <p:scale>
          <a:sx n="71" d="100"/>
          <a:sy n="71" d="100"/>
        </p:scale>
        <p:origin x="9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3870878321835"/>
          <c:y val="0.16038696537678207"/>
          <c:w val="0.86302404625078633"/>
          <c:h val="0.71640393219686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Plan1!$B$2:$B$8</c:f>
              <c:numCache>
                <c:formatCode>#,##0</c:formatCode>
                <c:ptCount val="7"/>
                <c:pt idx="0">
                  <c:v>1994</c:v>
                </c:pt>
                <c:pt idx="1">
                  <c:v>2499</c:v>
                </c:pt>
                <c:pt idx="2">
                  <c:v>2842</c:v>
                </c:pt>
                <c:pt idx="3">
                  <c:v>3290</c:v>
                </c:pt>
                <c:pt idx="4">
                  <c:v>3894</c:v>
                </c:pt>
                <c:pt idx="5">
                  <c:v>4212</c:v>
                </c:pt>
                <c:pt idx="6">
                  <c:v>4326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22304"/>
        <c:axId val="204722696"/>
      </c:barChart>
      <c:catAx>
        <c:axId val="2047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4722696"/>
        <c:crosses val="autoZero"/>
        <c:auto val="1"/>
        <c:lblAlgn val="ctr"/>
        <c:lblOffset val="100"/>
        <c:noMultiLvlLbl val="0"/>
      </c:catAx>
      <c:valAx>
        <c:axId val="20472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472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Conceitos pré-coordenados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Versão 1.0 (2005)</c:v>
                </c:pt>
                <c:pt idx="1">
                  <c:v>Versão 1.1 (2008)</c:v>
                </c:pt>
                <c:pt idx="2">
                  <c:v>Versão 2.0 (2009)</c:v>
                </c:pt>
                <c:pt idx="3">
                  <c:v>Versão 2011</c:v>
                </c:pt>
                <c:pt idx="4">
                  <c:v>Versão 2013</c:v>
                </c:pt>
                <c:pt idx="5">
                  <c:v>Versão 2015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0.17</c:v>
                </c:pt>
                <c:pt idx="1">
                  <c:v>0.23</c:v>
                </c:pt>
                <c:pt idx="2">
                  <c:v>0.28999999999999998</c:v>
                </c:pt>
                <c:pt idx="3">
                  <c:v>0.35</c:v>
                </c:pt>
                <c:pt idx="4">
                  <c:v>0.41</c:v>
                </c:pt>
                <c:pt idx="5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Conceitos primitivos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Versão 1.0 (2005)</c:v>
                </c:pt>
                <c:pt idx="1">
                  <c:v>Versão 1.1 (2008)</c:v>
                </c:pt>
                <c:pt idx="2">
                  <c:v>Versão 2.0 (2009)</c:v>
                </c:pt>
                <c:pt idx="3">
                  <c:v>Versão 2011</c:v>
                </c:pt>
                <c:pt idx="4">
                  <c:v>Versão 2013</c:v>
                </c:pt>
                <c:pt idx="5">
                  <c:v>Versão 2015</c:v>
                </c:pt>
              </c:strCache>
            </c:strRef>
          </c:cat>
          <c:val>
            <c:numRef>
              <c:f>Plan1!$C$2:$C$7</c:f>
              <c:numCache>
                <c:formatCode>0%</c:formatCode>
                <c:ptCount val="6"/>
                <c:pt idx="0">
                  <c:v>0.83</c:v>
                </c:pt>
                <c:pt idx="1">
                  <c:v>0.77</c:v>
                </c:pt>
                <c:pt idx="2">
                  <c:v>0.71</c:v>
                </c:pt>
                <c:pt idx="3">
                  <c:v>0.65</c:v>
                </c:pt>
                <c:pt idx="4">
                  <c:v>0.59</c:v>
                </c:pt>
                <c:pt idx="5">
                  <c:v>0.56000000000000005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699488"/>
        <c:axId val="356047336"/>
      </c:barChart>
      <c:catAx>
        <c:axId val="20269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047336"/>
        <c:crosses val="autoZero"/>
        <c:auto val="1"/>
        <c:lblAlgn val="ctr"/>
        <c:lblOffset val="100"/>
        <c:noMultiLvlLbl val="0"/>
      </c:catAx>
      <c:valAx>
        <c:axId val="3560473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02699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Arial Narrow" pitchFamily="34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6ABDE-C5F8-43DE-B147-D0678324C75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25BE4-0E5D-4163-A1A0-B42D3F0CAEB4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CONTRIBUI PARA QUE A PRÁTICA DOS PROFISSIONAIS DA ENFERMAGEM SEJA EFICAZ E, SOBRETUDO, SE TORNE VISÍVEL NO CONJUNTO DE DADOS SOBRE SAÚDE E RECONHECIDA PELA SOCIEDADE 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D4FFA6-36B5-49F3-8B2C-508D2C8AECE1}" type="parTrans" cxnId="{AE8B5EE2-6823-4605-AEEB-59B4BCC665B2}">
      <dgm:prSet/>
      <dgm:spPr/>
      <dgm:t>
        <a:bodyPr/>
        <a:lstStyle/>
        <a:p>
          <a:endParaRPr lang="pt-BR"/>
        </a:p>
      </dgm:t>
    </dgm:pt>
    <dgm:pt modelId="{CE04E8AF-1105-434D-AC2C-87C9DF4A3070}" type="sibTrans" cxnId="{AE8B5EE2-6823-4605-AEEB-59B4BCC665B2}">
      <dgm:prSet/>
      <dgm:spPr/>
      <dgm:t>
        <a:bodyPr/>
        <a:lstStyle/>
        <a:p>
          <a:endParaRPr lang="pt-BR"/>
        </a:p>
      </dgm:t>
    </dgm:pt>
    <dgm:pt modelId="{BC5555F5-9AC4-4D39-AB2A-3D8A4B727B37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TERMINOLOGIA PADRONIZADA</a:t>
          </a:r>
          <a:endParaRPr lang="pt-BR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7DBAD1-EA3C-4844-BEB8-E22D06466CC5}" type="parTrans" cxnId="{9E16E8EC-1603-4030-8939-ABB98326E374}">
      <dgm:prSet/>
      <dgm:spPr/>
      <dgm:t>
        <a:bodyPr/>
        <a:lstStyle/>
        <a:p>
          <a:endParaRPr lang="pt-BR"/>
        </a:p>
      </dgm:t>
    </dgm:pt>
    <dgm:pt modelId="{7806B5F3-ED92-4D21-9BFF-D99242DBC992}" type="sibTrans" cxnId="{9E16E8EC-1603-4030-8939-ABB98326E374}">
      <dgm:prSet/>
      <dgm:spPr/>
      <dgm:t>
        <a:bodyPr/>
        <a:lstStyle/>
        <a:p>
          <a:endParaRPr lang="pt-BR"/>
        </a:p>
      </dgm:t>
    </dgm:pt>
    <dgm:pt modelId="{E049A657-5802-45B2-8499-7567EC124FD8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TECNOLOGIA DE INFORMAÇÃO</a:t>
          </a:r>
          <a:endParaRPr lang="pt-BR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8D2EBE-111E-4D83-B9FA-DC0486B54D1C}" type="parTrans" cxnId="{36598022-C36F-41EB-852B-41134E5D64C7}">
      <dgm:prSet/>
      <dgm:spPr/>
      <dgm:t>
        <a:bodyPr/>
        <a:lstStyle/>
        <a:p>
          <a:endParaRPr lang="pt-BR"/>
        </a:p>
      </dgm:t>
    </dgm:pt>
    <dgm:pt modelId="{4EE39279-EBEE-483E-918D-C57E2B145049}" type="sibTrans" cxnId="{36598022-C36F-41EB-852B-41134E5D64C7}">
      <dgm:prSet/>
      <dgm:spPr/>
      <dgm:t>
        <a:bodyPr/>
        <a:lstStyle/>
        <a:p>
          <a:endParaRPr lang="pt-BR"/>
        </a:p>
      </dgm:t>
    </dgm:pt>
    <dgm:pt modelId="{B829638D-AE07-4C8B-BC47-BC7276873181}">
      <dgm:prSet phldrT="[Texto]"/>
      <dgm:spPr/>
      <dgm:t>
        <a:bodyPr/>
        <a:lstStyle/>
        <a:p>
          <a:endParaRPr lang="pt-BR"/>
        </a:p>
      </dgm:t>
    </dgm:pt>
    <dgm:pt modelId="{5826B36A-AB1B-4AAD-AC7A-FA50E34C2CBE}" type="parTrans" cxnId="{109CC6D4-5AA2-45CC-A2CD-E3AA45E5BE28}">
      <dgm:prSet/>
      <dgm:spPr/>
      <dgm:t>
        <a:bodyPr/>
        <a:lstStyle/>
        <a:p>
          <a:endParaRPr lang="pt-BR"/>
        </a:p>
      </dgm:t>
    </dgm:pt>
    <dgm:pt modelId="{A33887BE-EC23-4872-9504-185A24E9F813}" type="sibTrans" cxnId="{109CC6D4-5AA2-45CC-A2CD-E3AA45E5BE28}">
      <dgm:prSet/>
      <dgm:spPr/>
      <dgm:t>
        <a:bodyPr/>
        <a:lstStyle/>
        <a:p>
          <a:endParaRPr lang="pt-BR"/>
        </a:p>
      </dgm:t>
    </dgm:pt>
    <dgm:pt modelId="{FBF9CAEC-1494-4F90-9480-C628B2C73F34}">
      <dgm:prSet phldrT="[Texto]"/>
      <dgm:spPr/>
      <dgm:t>
        <a:bodyPr/>
        <a:lstStyle/>
        <a:p>
          <a:endParaRPr lang="pt-BR"/>
        </a:p>
      </dgm:t>
    </dgm:pt>
    <dgm:pt modelId="{95058503-0BEE-4406-9725-75853E110B61}" type="parTrans" cxnId="{2AD7A360-3572-4723-85B7-4E19C9052708}">
      <dgm:prSet/>
      <dgm:spPr/>
      <dgm:t>
        <a:bodyPr/>
        <a:lstStyle/>
        <a:p>
          <a:endParaRPr lang="pt-BR"/>
        </a:p>
      </dgm:t>
    </dgm:pt>
    <dgm:pt modelId="{FD10C9A2-8BF3-4C9D-AFE4-1A1936878A62}" type="sibTrans" cxnId="{2AD7A360-3572-4723-85B7-4E19C9052708}">
      <dgm:prSet/>
      <dgm:spPr/>
      <dgm:t>
        <a:bodyPr/>
        <a:lstStyle/>
        <a:p>
          <a:endParaRPr lang="pt-BR"/>
        </a:p>
      </dgm:t>
    </dgm:pt>
    <dgm:pt modelId="{CF2ECA90-05CD-4055-B716-15F2DD0B8782}" type="pres">
      <dgm:prSet presAssocID="{DD26ABDE-C5F8-43DE-B147-D0678324C7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462E6B-882C-465C-BB4A-2E1050150727}" type="pres">
      <dgm:prSet presAssocID="{EB125BE4-0E5D-4163-A1A0-B42D3F0CAEB4}" presName="centerShape" presStyleLbl="node0" presStyleIdx="0" presStyleCnt="1" custScaleX="294808" custScaleY="126490" custLinFactNeighborY="8388"/>
      <dgm:spPr/>
      <dgm:t>
        <a:bodyPr/>
        <a:lstStyle/>
        <a:p>
          <a:endParaRPr lang="pt-BR"/>
        </a:p>
      </dgm:t>
    </dgm:pt>
    <dgm:pt modelId="{7193F32C-065D-4590-A8FA-63EB7C6522B7}" type="pres">
      <dgm:prSet presAssocID="{027DBAD1-EA3C-4844-BEB8-E22D06466CC5}" presName="parTrans" presStyleLbl="bgSibTrans2D1" presStyleIdx="0" presStyleCnt="2"/>
      <dgm:spPr/>
      <dgm:t>
        <a:bodyPr/>
        <a:lstStyle/>
        <a:p>
          <a:endParaRPr lang="pt-BR"/>
        </a:p>
      </dgm:t>
    </dgm:pt>
    <dgm:pt modelId="{9C13FE2C-7750-453E-999B-FB082E071862}" type="pres">
      <dgm:prSet presAssocID="{BC5555F5-9AC4-4D39-AB2A-3D8A4B727B37}" presName="node" presStyleLbl="node1" presStyleIdx="0" presStyleCnt="2" custRadScaleRad="100584" custRadScaleInc="139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775E43-08AB-4BCE-BD89-3B634E9533D2}" type="pres">
      <dgm:prSet presAssocID="{EF8D2EBE-111E-4D83-B9FA-DC0486B54D1C}" presName="parTrans" presStyleLbl="bgSibTrans2D1" presStyleIdx="1" presStyleCnt="2"/>
      <dgm:spPr/>
      <dgm:t>
        <a:bodyPr/>
        <a:lstStyle/>
        <a:p>
          <a:endParaRPr lang="pt-BR"/>
        </a:p>
      </dgm:t>
    </dgm:pt>
    <dgm:pt modelId="{34D1C8F0-2950-4ACC-AF98-BBC1CC0A02EA}" type="pres">
      <dgm:prSet presAssocID="{E049A657-5802-45B2-8499-7567EC124FD8}" presName="node" presStyleLbl="node1" presStyleIdx="1" presStyleCnt="2" custRadScaleRad="103402" custRadScaleInc="-128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6598022-C36F-41EB-852B-41134E5D64C7}" srcId="{EB125BE4-0E5D-4163-A1A0-B42D3F0CAEB4}" destId="{E049A657-5802-45B2-8499-7567EC124FD8}" srcOrd="1" destOrd="0" parTransId="{EF8D2EBE-111E-4D83-B9FA-DC0486B54D1C}" sibTransId="{4EE39279-EBEE-483E-918D-C57E2B145049}"/>
    <dgm:cxn modelId="{9E16E8EC-1603-4030-8939-ABB98326E374}" srcId="{EB125BE4-0E5D-4163-A1A0-B42D3F0CAEB4}" destId="{BC5555F5-9AC4-4D39-AB2A-3D8A4B727B37}" srcOrd="0" destOrd="0" parTransId="{027DBAD1-EA3C-4844-BEB8-E22D06466CC5}" sibTransId="{7806B5F3-ED92-4D21-9BFF-D99242DBC992}"/>
    <dgm:cxn modelId="{AE8B5EE2-6823-4605-AEEB-59B4BCC665B2}" srcId="{DD26ABDE-C5F8-43DE-B147-D0678324C753}" destId="{EB125BE4-0E5D-4163-A1A0-B42D3F0CAEB4}" srcOrd="0" destOrd="0" parTransId="{BDD4FFA6-36B5-49F3-8B2C-508D2C8AECE1}" sibTransId="{CE04E8AF-1105-434D-AC2C-87C9DF4A3070}"/>
    <dgm:cxn modelId="{1B84FFCB-DB9E-4302-9179-830AF325D9B4}" type="presOf" srcId="{027DBAD1-EA3C-4844-BEB8-E22D06466CC5}" destId="{7193F32C-065D-4590-A8FA-63EB7C6522B7}" srcOrd="0" destOrd="0" presId="urn:microsoft.com/office/officeart/2005/8/layout/radial4"/>
    <dgm:cxn modelId="{2AD7A360-3572-4723-85B7-4E19C9052708}" srcId="{DD26ABDE-C5F8-43DE-B147-D0678324C753}" destId="{FBF9CAEC-1494-4F90-9480-C628B2C73F34}" srcOrd="2" destOrd="0" parTransId="{95058503-0BEE-4406-9725-75853E110B61}" sibTransId="{FD10C9A2-8BF3-4C9D-AFE4-1A1936878A62}"/>
    <dgm:cxn modelId="{41168466-42C8-4B41-8CAA-B5F929208301}" type="presOf" srcId="{E049A657-5802-45B2-8499-7567EC124FD8}" destId="{34D1C8F0-2950-4ACC-AF98-BBC1CC0A02EA}" srcOrd="0" destOrd="0" presId="urn:microsoft.com/office/officeart/2005/8/layout/radial4"/>
    <dgm:cxn modelId="{B79B806F-E3E7-463E-B10A-21FD36D05D06}" type="presOf" srcId="{DD26ABDE-C5F8-43DE-B147-D0678324C753}" destId="{CF2ECA90-05CD-4055-B716-15F2DD0B8782}" srcOrd="0" destOrd="0" presId="urn:microsoft.com/office/officeart/2005/8/layout/radial4"/>
    <dgm:cxn modelId="{109CC6D4-5AA2-45CC-A2CD-E3AA45E5BE28}" srcId="{DD26ABDE-C5F8-43DE-B147-D0678324C753}" destId="{B829638D-AE07-4C8B-BC47-BC7276873181}" srcOrd="1" destOrd="0" parTransId="{5826B36A-AB1B-4AAD-AC7A-FA50E34C2CBE}" sibTransId="{A33887BE-EC23-4872-9504-185A24E9F813}"/>
    <dgm:cxn modelId="{BD9E563E-A9F0-487A-8D59-9E8FA576AB45}" type="presOf" srcId="{EF8D2EBE-111E-4D83-B9FA-DC0486B54D1C}" destId="{33775E43-08AB-4BCE-BD89-3B634E9533D2}" srcOrd="0" destOrd="0" presId="urn:microsoft.com/office/officeart/2005/8/layout/radial4"/>
    <dgm:cxn modelId="{72572B6B-6B52-4D1B-BB7C-2E69911D46D9}" type="presOf" srcId="{EB125BE4-0E5D-4163-A1A0-B42D3F0CAEB4}" destId="{E8462E6B-882C-465C-BB4A-2E1050150727}" srcOrd="0" destOrd="0" presId="urn:microsoft.com/office/officeart/2005/8/layout/radial4"/>
    <dgm:cxn modelId="{7833EF46-37FF-4FDA-83A7-1B05F697BF99}" type="presOf" srcId="{BC5555F5-9AC4-4D39-AB2A-3D8A4B727B37}" destId="{9C13FE2C-7750-453E-999B-FB082E071862}" srcOrd="0" destOrd="0" presId="urn:microsoft.com/office/officeart/2005/8/layout/radial4"/>
    <dgm:cxn modelId="{FD4A9057-3E6F-4E1D-9B7F-857D04783BC0}" type="presParOf" srcId="{CF2ECA90-05CD-4055-B716-15F2DD0B8782}" destId="{E8462E6B-882C-465C-BB4A-2E1050150727}" srcOrd="0" destOrd="0" presId="urn:microsoft.com/office/officeart/2005/8/layout/radial4"/>
    <dgm:cxn modelId="{20DFE922-1126-4900-A83C-56F472FF954F}" type="presParOf" srcId="{CF2ECA90-05CD-4055-B716-15F2DD0B8782}" destId="{7193F32C-065D-4590-A8FA-63EB7C6522B7}" srcOrd="1" destOrd="0" presId="urn:microsoft.com/office/officeart/2005/8/layout/radial4"/>
    <dgm:cxn modelId="{0FBC37C3-6E75-4875-BDB0-1F10538C2624}" type="presParOf" srcId="{CF2ECA90-05CD-4055-B716-15F2DD0B8782}" destId="{9C13FE2C-7750-453E-999B-FB082E071862}" srcOrd="2" destOrd="0" presId="urn:microsoft.com/office/officeart/2005/8/layout/radial4"/>
    <dgm:cxn modelId="{A83C0265-CF37-41AB-8B73-598014D3B02F}" type="presParOf" srcId="{CF2ECA90-05CD-4055-B716-15F2DD0B8782}" destId="{33775E43-08AB-4BCE-BD89-3B634E9533D2}" srcOrd="3" destOrd="0" presId="urn:microsoft.com/office/officeart/2005/8/layout/radial4"/>
    <dgm:cxn modelId="{27397C18-B8CE-4F0F-9F39-A1E5C45A25F4}" type="presParOf" srcId="{CF2ECA90-05CD-4055-B716-15F2DD0B8782}" destId="{34D1C8F0-2950-4ACC-AF98-BBC1CC0A02EA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9C9277-1C07-4B34-A74F-2B47571B547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AB7E0E-7E56-4426-BB9E-1BDF3DA5DD81}">
      <dgm:prSet phldrT="[Texto]" custT="1"/>
      <dgm:spPr/>
      <dgm:t>
        <a:bodyPr/>
        <a:lstStyle/>
        <a:p>
          <a:r>
            <a:rPr lang="pt-BR" sz="3600" b="1" dirty="0" smtClean="0">
              <a:latin typeface="Arial Narrow" pitchFamily="34" charset="0"/>
            </a:rPr>
            <a:t>Pesquisa e </a:t>
          </a:r>
          <a:r>
            <a:rPr lang="pt-BR" sz="3200" b="1" dirty="0" smtClean="0">
              <a:latin typeface="Arial Narrow" pitchFamily="34" charset="0"/>
            </a:rPr>
            <a:t>Desenvolvimento</a:t>
          </a:r>
          <a:endParaRPr lang="pt-BR" sz="3200" dirty="0">
            <a:latin typeface="Arial Narrow" pitchFamily="34" charset="0"/>
          </a:endParaRPr>
        </a:p>
      </dgm:t>
    </dgm:pt>
    <dgm:pt modelId="{5EA7AA15-0D99-4CFB-9DFE-050925460E8A}" type="parTrans" cxnId="{B26BFEA9-FAED-461D-9AA0-CC7F40C65299}">
      <dgm:prSet/>
      <dgm:spPr/>
      <dgm:t>
        <a:bodyPr/>
        <a:lstStyle/>
        <a:p>
          <a:endParaRPr lang="pt-BR"/>
        </a:p>
      </dgm:t>
    </dgm:pt>
    <dgm:pt modelId="{83D976B0-E6B6-4885-847D-CA1AD81416F7}" type="sibTrans" cxnId="{B26BFEA9-FAED-461D-9AA0-CC7F40C65299}">
      <dgm:prSet/>
      <dgm:spPr/>
      <dgm:t>
        <a:bodyPr/>
        <a:lstStyle/>
        <a:p>
          <a:endParaRPr lang="pt-BR"/>
        </a:p>
      </dgm:t>
    </dgm:pt>
    <dgm:pt modelId="{0D91E131-CB28-4CE3-83D5-3E2A6D1C37D5}">
      <dgm:prSet phldrT="[Texto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just"/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OS ESTUDOS ENVOLVEM A VALIDAÇÃO DE CONCEITOS, ABRANGÊNCIA E AMPLIAÇÃO DE SEU CONTEÚDO; ANÁLISES SEMÂNTICAS; APLICAÇÃO E UTILIDADE PRÁTICA, ENTRE OUTROS, QUE REPRESENTAM UMA IMPORTANTE FONTE PARA O DESENVOLVIMENTO E FORTALECIMENTO DA TERMINOLOGIA.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14C5472A-C7B5-4C9F-9932-3869D12BAC74}" type="parTrans" cxnId="{CF6EA83D-D356-407B-A140-21CB3EB7B940}">
      <dgm:prSet/>
      <dgm:spPr/>
      <dgm:t>
        <a:bodyPr/>
        <a:lstStyle/>
        <a:p>
          <a:endParaRPr lang="pt-BR"/>
        </a:p>
      </dgm:t>
    </dgm:pt>
    <dgm:pt modelId="{718FEC98-05C9-41C5-9AD9-032B1E009D6A}" type="sibTrans" cxnId="{CF6EA83D-D356-407B-A140-21CB3EB7B940}">
      <dgm:prSet/>
      <dgm:spPr/>
      <dgm:t>
        <a:bodyPr/>
        <a:lstStyle/>
        <a:p>
          <a:endParaRPr lang="pt-BR"/>
        </a:p>
      </dgm:t>
    </dgm:pt>
    <dgm:pt modelId="{2D880EAA-7BB7-4ED6-A06A-CB039F8DBAF3}" type="pres">
      <dgm:prSet presAssocID="{EC9C9277-1C07-4B34-A74F-2B47571B547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FCB0133-3E8A-43C9-A6B2-09C110B9FB16}" type="pres">
      <dgm:prSet presAssocID="{2EAB7E0E-7E56-4426-BB9E-1BDF3DA5DD81}" presName="posSpace" presStyleCnt="0"/>
      <dgm:spPr/>
    </dgm:pt>
    <dgm:pt modelId="{5DC59E47-BE99-4BB0-B619-3F94F40FF14F}" type="pres">
      <dgm:prSet presAssocID="{2EAB7E0E-7E56-4426-BB9E-1BDF3DA5DD81}" presName="vertFlow" presStyleCnt="0"/>
      <dgm:spPr/>
    </dgm:pt>
    <dgm:pt modelId="{DF0CF388-1D7C-473E-95A0-235F23E5DE0E}" type="pres">
      <dgm:prSet presAssocID="{2EAB7E0E-7E56-4426-BB9E-1BDF3DA5DD81}" presName="topSpace" presStyleCnt="0"/>
      <dgm:spPr/>
    </dgm:pt>
    <dgm:pt modelId="{BC5C701E-FE1B-4884-8D67-DA8BC1A73109}" type="pres">
      <dgm:prSet presAssocID="{2EAB7E0E-7E56-4426-BB9E-1BDF3DA5DD81}" presName="firstComp" presStyleCnt="0"/>
      <dgm:spPr/>
    </dgm:pt>
    <dgm:pt modelId="{4F6A6462-FBA2-4D1C-A63F-3ED852FF356A}" type="pres">
      <dgm:prSet presAssocID="{2EAB7E0E-7E56-4426-BB9E-1BDF3DA5DD81}" presName="firstChild" presStyleLbl="bgAccFollowNode1" presStyleIdx="0" presStyleCnt="1" custScaleX="140132" custScaleY="241438" custLinFactNeighborX="25089" custLinFactNeighborY="-19158"/>
      <dgm:spPr/>
      <dgm:t>
        <a:bodyPr/>
        <a:lstStyle/>
        <a:p>
          <a:endParaRPr lang="pt-BR"/>
        </a:p>
      </dgm:t>
    </dgm:pt>
    <dgm:pt modelId="{B6896193-1289-4888-A5DF-28F7026BC9EE}" type="pres">
      <dgm:prSet presAssocID="{2EAB7E0E-7E56-4426-BB9E-1BDF3DA5DD81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07C7A-23E8-446F-A166-E74160084E25}" type="pres">
      <dgm:prSet presAssocID="{2EAB7E0E-7E56-4426-BB9E-1BDF3DA5DD81}" presName="negSpace" presStyleCnt="0"/>
      <dgm:spPr/>
    </dgm:pt>
    <dgm:pt modelId="{20EB1348-FB85-4BFC-9615-8E39F627ABA7}" type="pres">
      <dgm:prSet presAssocID="{2EAB7E0E-7E56-4426-BB9E-1BDF3DA5DD81}" presName="circle" presStyleLbl="node1" presStyleIdx="0" presStyleCnt="1" custScaleX="190824" custScaleY="192699" custLinFactNeighborX="-75044" custLinFactNeighborY="27260"/>
      <dgm:spPr/>
      <dgm:t>
        <a:bodyPr/>
        <a:lstStyle/>
        <a:p>
          <a:endParaRPr lang="pt-BR"/>
        </a:p>
      </dgm:t>
    </dgm:pt>
  </dgm:ptLst>
  <dgm:cxnLst>
    <dgm:cxn modelId="{B26BFEA9-FAED-461D-9AA0-CC7F40C65299}" srcId="{EC9C9277-1C07-4B34-A74F-2B47571B5470}" destId="{2EAB7E0E-7E56-4426-BB9E-1BDF3DA5DD81}" srcOrd="0" destOrd="0" parTransId="{5EA7AA15-0D99-4CFB-9DFE-050925460E8A}" sibTransId="{83D976B0-E6B6-4885-847D-CA1AD81416F7}"/>
    <dgm:cxn modelId="{D318C41C-6E72-4A20-936A-DB068EA0E1B5}" type="presOf" srcId="{EC9C9277-1C07-4B34-A74F-2B47571B5470}" destId="{2D880EAA-7BB7-4ED6-A06A-CB039F8DBAF3}" srcOrd="0" destOrd="0" presId="urn:microsoft.com/office/officeart/2005/8/layout/hList9"/>
    <dgm:cxn modelId="{3A480AD2-1068-47D0-8B55-2275AFDE680C}" type="presOf" srcId="{0D91E131-CB28-4CE3-83D5-3E2A6D1C37D5}" destId="{4F6A6462-FBA2-4D1C-A63F-3ED852FF356A}" srcOrd="0" destOrd="0" presId="urn:microsoft.com/office/officeart/2005/8/layout/hList9"/>
    <dgm:cxn modelId="{1882E632-FE02-4E2F-A132-E9F1C60FBDC7}" type="presOf" srcId="{0D91E131-CB28-4CE3-83D5-3E2A6D1C37D5}" destId="{B6896193-1289-4888-A5DF-28F7026BC9EE}" srcOrd="1" destOrd="0" presId="urn:microsoft.com/office/officeart/2005/8/layout/hList9"/>
    <dgm:cxn modelId="{CF6EA83D-D356-407B-A140-21CB3EB7B940}" srcId="{2EAB7E0E-7E56-4426-BB9E-1BDF3DA5DD81}" destId="{0D91E131-CB28-4CE3-83D5-3E2A6D1C37D5}" srcOrd="0" destOrd="0" parTransId="{14C5472A-C7B5-4C9F-9932-3869D12BAC74}" sibTransId="{718FEC98-05C9-41C5-9AD9-032B1E009D6A}"/>
    <dgm:cxn modelId="{E40F251D-BB80-4D0A-9D7B-669E9EBF8681}" type="presOf" srcId="{2EAB7E0E-7E56-4426-BB9E-1BDF3DA5DD81}" destId="{20EB1348-FB85-4BFC-9615-8E39F627ABA7}" srcOrd="0" destOrd="0" presId="urn:microsoft.com/office/officeart/2005/8/layout/hList9"/>
    <dgm:cxn modelId="{83D7E2A1-E3CB-4992-8721-006B89DEEDEF}" type="presParOf" srcId="{2D880EAA-7BB7-4ED6-A06A-CB039F8DBAF3}" destId="{8FCB0133-3E8A-43C9-A6B2-09C110B9FB16}" srcOrd="0" destOrd="0" presId="urn:microsoft.com/office/officeart/2005/8/layout/hList9"/>
    <dgm:cxn modelId="{FA5E40B4-0B59-415F-801C-C4B6F0D58B88}" type="presParOf" srcId="{2D880EAA-7BB7-4ED6-A06A-CB039F8DBAF3}" destId="{5DC59E47-BE99-4BB0-B619-3F94F40FF14F}" srcOrd="1" destOrd="0" presId="urn:microsoft.com/office/officeart/2005/8/layout/hList9"/>
    <dgm:cxn modelId="{02D54ED6-94F6-4A2E-B5BC-E914D2F7D708}" type="presParOf" srcId="{5DC59E47-BE99-4BB0-B619-3F94F40FF14F}" destId="{DF0CF388-1D7C-473E-95A0-235F23E5DE0E}" srcOrd="0" destOrd="0" presId="urn:microsoft.com/office/officeart/2005/8/layout/hList9"/>
    <dgm:cxn modelId="{EDDC9D87-73F0-4639-A11B-C06D84D90377}" type="presParOf" srcId="{5DC59E47-BE99-4BB0-B619-3F94F40FF14F}" destId="{BC5C701E-FE1B-4884-8D67-DA8BC1A73109}" srcOrd="1" destOrd="0" presId="urn:microsoft.com/office/officeart/2005/8/layout/hList9"/>
    <dgm:cxn modelId="{35103058-89DB-4F16-825C-5C01BF2222A8}" type="presParOf" srcId="{BC5C701E-FE1B-4884-8D67-DA8BC1A73109}" destId="{4F6A6462-FBA2-4D1C-A63F-3ED852FF356A}" srcOrd="0" destOrd="0" presId="urn:microsoft.com/office/officeart/2005/8/layout/hList9"/>
    <dgm:cxn modelId="{F123F889-9727-46C7-B3BE-27CD29632DB1}" type="presParOf" srcId="{BC5C701E-FE1B-4884-8D67-DA8BC1A73109}" destId="{B6896193-1289-4888-A5DF-28F7026BC9EE}" srcOrd="1" destOrd="0" presId="urn:microsoft.com/office/officeart/2005/8/layout/hList9"/>
    <dgm:cxn modelId="{477EA0B6-F842-4176-AF49-1A680FDFB73E}" type="presParOf" srcId="{2D880EAA-7BB7-4ED6-A06A-CB039F8DBAF3}" destId="{BE007C7A-23E8-446F-A166-E74160084E25}" srcOrd="2" destOrd="0" presId="urn:microsoft.com/office/officeart/2005/8/layout/hList9"/>
    <dgm:cxn modelId="{1C8C6321-C798-4765-B110-1D2915468D7A}" type="presParOf" srcId="{2D880EAA-7BB7-4ED6-A06A-CB039F8DBAF3}" destId="{20EB1348-FB85-4BFC-9615-8E39F627ABA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9C9277-1C07-4B34-A74F-2B47571B547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796AEF-28BE-467D-B49A-34EE7CA24AC6}">
      <dgm:prSet phldrT="[Texto]" custT="1"/>
      <dgm:spPr/>
      <dgm:t>
        <a:bodyPr/>
        <a:lstStyle/>
        <a:p>
          <a:r>
            <a:rPr lang="pt-BR" sz="3600" b="1" dirty="0" smtClean="0">
              <a:latin typeface="Arial Narrow" pitchFamily="34" charset="0"/>
            </a:rPr>
            <a:t>Manutenção e Operações</a:t>
          </a:r>
          <a:endParaRPr lang="pt-BR" sz="3600" dirty="0">
            <a:latin typeface="Arial Narrow" pitchFamily="34" charset="0"/>
          </a:endParaRPr>
        </a:p>
      </dgm:t>
    </dgm:pt>
    <dgm:pt modelId="{1A88678A-BF1E-4F20-B625-55D2C3CD3952}" type="parTrans" cxnId="{865C11EF-A52B-47DC-B8C3-E4BC7C0A67A9}">
      <dgm:prSet/>
      <dgm:spPr/>
      <dgm:t>
        <a:bodyPr/>
        <a:lstStyle/>
        <a:p>
          <a:endParaRPr lang="pt-BR"/>
        </a:p>
      </dgm:t>
    </dgm:pt>
    <dgm:pt modelId="{ED1A64F2-8862-47C0-9B06-C50EA008815C}" type="sibTrans" cxnId="{865C11EF-A52B-47DC-B8C3-E4BC7C0A67A9}">
      <dgm:prSet/>
      <dgm:spPr/>
      <dgm:t>
        <a:bodyPr/>
        <a:lstStyle/>
        <a:p>
          <a:endParaRPr lang="pt-BR"/>
        </a:p>
      </dgm:t>
    </dgm:pt>
    <dgm:pt modelId="{45AA4DA0-FAD6-4C4D-BA24-F4BE4B5D8113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A REVISÃO DE CONTEÚDO E O LANÇAMENTO DE NOVAS VERSÕES; A ADIÇÃO DE TERMOS QUE PREENCHAM LACUNAS EXISTENTES; E A REMOÇÃO DE TERMOS REDUNDANTES OU DESATUALIZADOS.</a:t>
          </a:r>
        </a:p>
        <a:p>
          <a:pPr algn="just"/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ASSEGURA QUE A CIPE</a:t>
          </a:r>
          <a:r>
            <a:rPr lang="pt-BR" sz="2400" b="1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 ESTEJA COMPATÍVEL COM O ESTADO DE DESENVOLVIMENTO DA CIÊNCIA DE ENFERMAGEM, DAS CIÊNCIAS DA CLASSIFICAÇÃO E DA INFORMÁTICA, E DO CUIDADO DE SAÚDE.</a:t>
          </a:r>
        </a:p>
      </dgm:t>
    </dgm:pt>
    <dgm:pt modelId="{D5E4625F-453A-4362-9EF7-A63F883E0E56}" type="parTrans" cxnId="{D79733D5-859A-42C1-8946-41EF9F009DB4}">
      <dgm:prSet/>
      <dgm:spPr/>
      <dgm:t>
        <a:bodyPr/>
        <a:lstStyle/>
        <a:p>
          <a:endParaRPr lang="pt-BR"/>
        </a:p>
      </dgm:t>
    </dgm:pt>
    <dgm:pt modelId="{72777A61-5CE5-4A7E-8A33-9BE1D41D77FE}" type="sibTrans" cxnId="{D79733D5-859A-42C1-8946-41EF9F009DB4}">
      <dgm:prSet/>
      <dgm:spPr/>
      <dgm:t>
        <a:bodyPr/>
        <a:lstStyle/>
        <a:p>
          <a:endParaRPr lang="pt-BR"/>
        </a:p>
      </dgm:t>
    </dgm:pt>
    <dgm:pt modelId="{2D880EAA-7BB7-4ED6-A06A-CB039F8DBAF3}" type="pres">
      <dgm:prSet presAssocID="{EC9C9277-1C07-4B34-A74F-2B47571B547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6EE909B-B0AE-4FF2-AED5-5750853E197B}" type="pres">
      <dgm:prSet presAssocID="{A0796AEF-28BE-467D-B49A-34EE7CA24AC6}" presName="posSpace" presStyleCnt="0"/>
      <dgm:spPr/>
    </dgm:pt>
    <dgm:pt modelId="{29959020-56AF-452E-9B47-A10117651E7D}" type="pres">
      <dgm:prSet presAssocID="{A0796AEF-28BE-467D-B49A-34EE7CA24AC6}" presName="vertFlow" presStyleCnt="0"/>
      <dgm:spPr/>
    </dgm:pt>
    <dgm:pt modelId="{B8174BDC-039D-4719-9765-B521BFA10E93}" type="pres">
      <dgm:prSet presAssocID="{A0796AEF-28BE-467D-B49A-34EE7CA24AC6}" presName="topSpace" presStyleCnt="0"/>
      <dgm:spPr/>
    </dgm:pt>
    <dgm:pt modelId="{176E6C40-0308-43C8-982F-4D3B4F688940}" type="pres">
      <dgm:prSet presAssocID="{A0796AEF-28BE-467D-B49A-34EE7CA24AC6}" presName="firstComp" presStyleCnt="0"/>
      <dgm:spPr/>
    </dgm:pt>
    <dgm:pt modelId="{6E64E02E-4D7C-49CC-8CEC-110532B9DD2A}" type="pres">
      <dgm:prSet presAssocID="{A0796AEF-28BE-467D-B49A-34EE7CA24AC6}" presName="firstChild" presStyleLbl="bgAccFollowNode1" presStyleIdx="0" presStyleCnt="1" custScaleX="151589" custScaleY="271537" custLinFactNeighborX="18069" custLinFactNeighborY="-18718"/>
      <dgm:spPr/>
      <dgm:t>
        <a:bodyPr/>
        <a:lstStyle/>
        <a:p>
          <a:endParaRPr lang="pt-BR"/>
        </a:p>
      </dgm:t>
    </dgm:pt>
    <dgm:pt modelId="{BFD43580-23B8-4CB4-9970-DC6F1BFFC07D}" type="pres">
      <dgm:prSet presAssocID="{A0796AEF-28BE-467D-B49A-34EE7CA24AC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B12081-E641-45FB-BFAF-F864E20F4372}" type="pres">
      <dgm:prSet presAssocID="{A0796AEF-28BE-467D-B49A-34EE7CA24AC6}" presName="negSpace" presStyleCnt="0"/>
      <dgm:spPr/>
    </dgm:pt>
    <dgm:pt modelId="{92A7AF51-DDC3-420D-89C3-BBB90BAD13CE}" type="pres">
      <dgm:prSet presAssocID="{A0796AEF-28BE-467D-B49A-34EE7CA24AC6}" presName="circle" presStyleLbl="node1" presStyleIdx="0" presStyleCnt="1" custScaleX="200642" custScaleY="199114" custLinFactNeighborX="-99652" custLinFactNeighborY="37881"/>
      <dgm:spPr/>
      <dgm:t>
        <a:bodyPr/>
        <a:lstStyle/>
        <a:p>
          <a:endParaRPr lang="pt-BR"/>
        </a:p>
      </dgm:t>
    </dgm:pt>
  </dgm:ptLst>
  <dgm:cxnLst>
    <dgm:cxn modelId="{D79733D5-859A-42C1-8946-41EF9F009DB4}" srcId="{A0796AEF-28BE-467D-B49A-34EE7CA24AC6}" destId="{45AA4DA0-FAD6-4C4D-BA24-F4BE4B5D8113}" srcOrd="0" destOrd="0" parTransId="{D5E4625F-453A-4362-9EF7-A63F883E0E56}" sibTransId="{72777A61-5CE5-4A7E-8A33-9BE1D41D77FE}"/>
    <dgm:cxn modelId="{865C11EF-A52B-47DC-B8C3-E4BC7C0A67A9}" srcId="{EC9C9277-1C07-4B34-A74F-2B47571B5470}" destId="{A0796AEF-28BE-467D-B49A-34EE7CA24AC6}" srcOrd="0" destOrd="0" parTransId="{1A88678A-BF1E-4F20-B625-55D2C3CD3952}" sibTransId="{ED1A64F2-8862-47C0-9B06-C50EA008815C}"/>
    <dgm:cxn modelId="{C2E5AC2B-9130-4749-B789-75DE7EBA0DC5}" type="presOf" srcId="{45AA4DA0-FAD6-4C4D-BA24-F4BE4B5D8113}" destId="{6E64E02E-4D7C-49CC-8CEC-110532B9DD2A}" srcOrd="0" destOrd="0" presId="urn:microsoft.com/office/officeart/2005/8/layout/hList9"/>
    <dgm:cxn modelId="{281133E7-744C-4067-9E57-1C4459DB38F1}" type="presOf" srcId="{45AA4DA0-FAD6-4C4D-BA24-F4BE4B5D8113}" destId="{BFD43580-23B8-4CB4-9970-DC6F1BFFC07D}" srcOrd="1" destOrd="0" presId="urn:microsoft.com/office/officeart/2005/8/layout/hList9"/>
    <dgm:cxn modelId="{1FD30851-F178-4AF5-94B8-8EEB9C11C820}" type="presOf" srcId="{A0796AEF-28BE-467D-B49A-34EE7CA24AC6}" destId="{92A7AF51-DDC3-420D-89C3-BBB90BAD13CE}" srcOrd="0" destOrd="0" presId="urn:microsoft.com/office/officeart/2005/8/layout/hList9"/>
    <dgm:cxn modelId="{CB81BF14-756C-41F8-BE0E-724A32771007}" type="presOf" srcId="{EC9C9277-1C07-4B34-A74F-2B47571B5470}" destId="{2D880EAA-7BB7-4ED6-A06A-CB039F8DBAF3}" srcOrd="0" destOrd="0" presId="urn:microsoft.com/office/officeart/2005/8/layout/hList9"/>
    <dgm:cxn modelId="{67D87C37-089C-41E3-9D6B-3A79A8867187}" type="presParOf" srcId="{2D880EAA-7BB7-4ED6-A06A-CB039F8DBAF3}" destId="{16EE909B-B0AE-4FF2-AED5-5750853E197B}" srcOrd="0" destOrd="0" presId="urn:microsoft.com/office/officeart/2005/8/layout/hList9"/>
    <dgm:cxn modelId="{055878ED-DB22-4B9D-9762-F2D799F9B76E}" type="presParOf" srcId="{2D880EAA-7BB7-4ED6-A06A-CB039F8DBAF3}" destId="{29959020-56AF-452E-9B47-A10117651E7D}" srcOrd="1" destOrd="0" presId="urn:microsoft.com/office/officeart/2005/8/layout/hList9"/>
    <dgm:cxn modelId="{75F56FD0-8AED-4E9D-990E-4E076A349AF5}" type="presParOf" srcId="{29959020-56AF-452E-9B47-A10117651E7D}" destId="{B8174BDC-039D-4719-9765-B521BFA10E93}" srcOrd="0" destOrd="0" presId="urn:microsoft.com/office/officeart/2005/8/layout/hList9"/>
    <dgm:cxn modelId="{3071BC77-4EA6-49A9-BB30-FA00631BE024}" type="presParOf" srcId="{29959020-56AF-452E-9B47-A10117651E7D}" destId="{176E6C40-0308-43C8-982F-4D3B4F688940}" srcOrd="1" destOrd="0" presId="urn:microsoft.com/office/officeart/2005/8/layout/hList9"/>
    <dgm:cxn modelId="{64218B01-7DC5-452A-94BE-EF916B56194A}" type="presParOf" srcId="{176E6C40-0308-43C8-982F-4D3B4F688940}" destId="{6E64E02E-4D7C-49CC-8CEC-110532B9DD2A}" srcOrd="0" destOrd="0" presId="urn:microsoft.com/office/officeart/2005/8/layout/hList9"/>
    <dgm:cxn modelId="{FBFE5C34-CD44-4E8E-9AD4-11FA8B5529B2}" type="presParOf" srcId="{176E6C40-0308-43C8-982F-4D3B4F688940}" destId="{BFD43580-23B8-4CB4-9970-DC6F1BFFC07D}" srcOrd="1" destOrd="0" presId="urn:microsoft.com/office/officeart/2005/8/layout/hList9"/>
    <dgm:cxn modelId="{BF370A69-813C-4BA0-8B16-24C01674C6E4}" type="presParOf" srcId="{2D880EAA-7BB7-4ED6-A06A-CB039F8DBAF3}" destId="{9AB12081-E641-45FB-BFAF-F864E20F4372}" srcOrd="2" destOrd="0" presId="urn:microsoft.com/office/officeart/2005/8/layout/hList9"/>
    <dgm:cxn modelId="{FB5B116D-50BD-4773-BFD6-EE7FE63DB441}" type="presParOf" srcId="{2D880EAA-7BB7-4ED6-A06A-CB039F8DBAF3}" destId="{92A7AF51-DDC3-420D-89C3-BBB90BAD13C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9C9277-1C07-4B34-A74F-2B47571B547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6DA957-9BAE-4B01-B1CB-A93E24A11EFB}">
      <dgm:prSet custT="1"/>
      <dgm:spPr/>
      <dgm:t>
        <a:bodyPr/>
        <a:lstStyle/>
        <a:p>
          <a:r>
            <a:rPr lang="pt-BR" sz="3600" b="1" dirty="0" smtClean="0">
              <a:latin typeface="Arial Narrow" pitchFamily="34" charset="0"/>
            </a:rPr>
            <a:t>Disseminação e Educação</a:t>
          </a:r>
          <a:endParaRPr lang="en-US" sz="3600" b="1" dirty="0">
            <a:solidFill>
              <a:srgbClr val="000000"/>
            </a:solidFill>
            <a:latin typeface="Arial Narrow" pitchFamily="34" charset="0"/>
          </a:endParaRPr>
        </a:p>
      </dgm:t>
    </dgm:pt>
    <dgm:pt modelId="{3447BD0E-112A-4524-BDB5-F2B25C6889EF}" type="parTrans" cxnId="{248B5535-9C22-440F-8FBE-17C2B94BDF13}">
      <dgm:prSet/>
      <dgm:spPr/>
      <dgm:t>
        <a:bodyPr/>
        <a:lstStyle/>
        <a:p>
          <a:endParaRPr lang="pt-BR"/>
        </a:p>
      </dgm:t>
    </dgm:pt>
    <dgm:pt modelId="{4B5B1977-1DD4-484C-A2D9-8458AF4F1062}" type="sibTrans" cxnId="{248B5535-9C22-440F-8FBE-17C2B94BDF13}">
      <dgm:prSet/>
      <dgm:spPr/>
      <dgm:t>
        <a:bodyPr/>
        <a:lstStyle/>
        <a:p>
          <a:endParaRPr lang="pt-BR"/>
        </a:p>
      </dgm:t>
    </dgm:pt>
    <dgm:pt modelId="{73E1B6E5-A1D0-4AA4-8661-DF263C1A7515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l"/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AVALIA-SE O POTENCIAL E A QUALIDADE DE UMA TERMINOLOGIA, A PARTIR DA FAMILIARIDADE QUE SE DEMONSTRE TER COM SEU USO NA PRÁTICA PROFISSIONAL, SEJA POR MEIO DO REGISTRO EM PRONTUÁRIOS ELETRÔNICOS OU EM SISTEMAS MANUAIS DE INFORMAÇÃO.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885D6BF7-9DA7-4708-B612-169255067A84}" type="parTrans" cxnId="{D499625C-EB96-4EEC-A220-10C6E6BE0C07}">
      <dgm:prSet/>
      <dgm:spPr/>
      <dgm:t>
        <a:bodyPr/>
        <a:lstStyle/>
        <a:p>
          <a:endParaRPr lang="pt-BR"/>
        </a:p>
      </dgm:t>
    </dgm:pt>
    <dgm:pt modelId="{2984AA51-2D67-4C6E-B918-B9B567528028}" type="sibTrans" cxnId="{D499625C-EB96-4EEC-A220-10C6E6BE0C07}">
      <dgm:prSet/>
      <dgm:spPr/>
      <dgm:t>
        <a:bodyPr/>
        <a:lstStyle/>
        <a:p>
          <a:endParaRPr lang="pt-BR"/>
        </a:p>
      </dgm:t>
    </dgm:pt>
    <dgm:pt modelId="{2D880EAA-7BB7-4ED6-A06A-CB039F8DBAF3}" type="pres">
      <dgm:prSet presAssocID="{EC9C9277-1C07-4B34-A74F-2B47571B547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6A6CBF5-246C-4789-8B85-ECA6F52CFFB9}" type="pres">
      <dgm:prSet presAssocID="{656DA957-9BAE-4B01-B1CB-A93E24A11EFB}" presName="posSpace" presStyleCnt="0"/>
      <dgm:spPr/>
    </dgm:pt>
    <dgm:pt modelId="{100C03BC-D21F-4889-9493-AF6DD68D2C57}" type="pres">
      <dgm:prSet presAssocID="{656DA957-9BAE-4B01-B1CB-A93E24A11EFB}" presName="vertFlow" presStyleCnt="0"/>
      <dgm:spPr/>
    </dgm:pt>
    <dgm:pt modelId="{69850C9D-17D0-4CC1-B480-4012856C9740}" type="pres">
      <dgm:prSet presAssocID="{656DA957-9BAE-4B01-B1CB-A93E24A11EFB}" presName="topSpace" presStyleCnt="0"/>
      <dgm:spPr/>
    </dgm:pt>
    <dgm:pt modelId="{2AE140C0-2E25-43A7-9891-959EB2122E40}" type="pres">
      <dgm:prSet presAssocID="{656DA957-9BAE-4B01-B1CB-A93E24A11EFB}" presName="firstComp" presStyleCnt="0"/>
      <dgm:spPr/>
    </dgm:pt>
    <dgm:pt modelId="{27E937D7-7C26-47D6-BE1E-886703BA67C6}" type="pres">
      <dgm:prSet presAssocID="{656DA957-9BAE-4B01-B1CB-A93E24A11EFB}" presName="firstChild" presStyleLbl="bgAccFollowNode1" presStyleIdx="0" presStyleCnt="1" custScaleX="116004" custScaleY="147855" custLinFactNeighborX="8008" custLinFactNeighborY="-19715"/>
      <dgm:spPr/>
      <dgm:t>
        <a:bodyPr/>
        <a:lstStyle/>
        <a:p>
          <a:endParaRPr lang="pt-BR"/>
        </a:p>
      </dgm:t>
    </dgm:pt>
    <dgm:pt modelId="{02FACEB9-414C-4B6E-B704-076DE3E9955C}" type="pres">
      <dgm:prSet presAssocID="{656DA957-9BAE-4B01-B1CB-A93E24A11EF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F669A-88BC-48F6-939D-4972203491A8}" type="pres">
      <dgm:prSet presAssocID="{656DA957-9BAE-4B01-B1CB-A93E24A11EFB}" presName="negSpace" presStyleCnt="0"/>
      <dgm:spPr/>
    </dgm:pt>
    <dgm:pt modelId="{558184F0-4EEC-48B5-9849-5C890F0D67B4}" type="pres">
      <dgm:prSet presAssocID="{656DA957-9BAE-4B01-B1CB-A93E24A11EFB}" presName="circle" presStyleLbl="node1" presStyleIdx="0" presStyleCnt="1" custScaleX="130168" custScaleY="125697" custLinFactNeighborX="-27613" custLinFactNeighborY="32759"/>
      <dgm:spPr/>
      <dgm:t>
        <a:bodyPr/>
        <a:lstStyle/>
        <a:p>
          <a:endParaRPr lang="pt-BR"/>
        </a:p>
      </dgm:t>
    </dgm:pt>
  </dgm:ptLst>
  <dgm:cxnLst>
    <dgm:cxn modelId="{4C301847-46D8-43E3-98A1-BF03560CFFFE}" type="presOf" srcId="{73E1B6E5-A1D0-4AA4-8661-DF263C1A7515}" destId="{02FACEB9-414C-4B6E-B704-076DE3E9955C}" srcOrd="1" destOrd="0" presId="urn:microsoft.com/office/officeart/2005/8/layout/hList9"/>
    <dgm:cxn modelId="{1D11EEFB-9996-4271-BBA2-CC737C6401BC}" type="presOf" srcId="{73E1B6E5-A1D0-4AA4-8661-DF263C1A7515}" destId="{27E937D7-7C26-47D6-BE1E-886703BA67C6}" srcOrd="0" destOrd="0" presId="urn:microsoft.com/office/officeart/2005/8/layout/hList9"/>
    <dgm:cxn modelId="{D499625C-EB96-4EEC-A220-10C6E6BE0C07}" srcId="{656DA957-9BAE-4B01-B1CB-A93E24A11EFB}" destId="{73E1B6E5-A1D0-4AA4-8661-DF263C1A7515}" srcOrd="0" destOrd="0" parTransId="{885D6BF7-9DA7-4708-B612-169255067A84}" sibTransId="{2984AA51-2D67-4C6E-B918-B9B567528028}"/>
    <dgm:cxn modelId="{72019F63-C132-4F20-980D-98F4F1BB0D5F}" type="presOf" srcId="{656DA957-9BAE-4B01-B1CB-A93E24A11EFB}" destId="{558184F0-4EEC-48B5-9849-5C890F0D67B4}" srcOrd="0" destOrd="0" presId="urn:microsoft.com/office/officeart/2005/8/layout/hList9"/>
    <dgm:cxn modelId="{8E600C59-1260-45A8-AB4E-6D4CF2FC582E}" type="presOf" srcId="{EC9C9277-1C07-4B34-A74F-2B47571B5470}" destId="{2D880EAA-7BB7-4ED6-A06A-CB039F8DBAF3}" srcOrd="0" destOrd="0" presId="urn:microsoft.com/office/officeart/2005/8/layout/hList9"/>
    <dgm:cxn modelId="{248B5535-9C22-440F-8FBE-17C2B94BDF13}" srcId="{EC9C9277-1C07-4B34-A74F-2B47571B5470}" destId="{656DA957-9BAE-4B01-B1CB-A93E24A11EFB}" srcOrd="0" destOrd="0" parTransId="{3447BD0E-112A-4524-BDB5-F2B25C6889EF}" sibTransId="{4B5B1977-1DD4-484C-A2D9-8458AF4F1062}"/>
    <dgm:cxn modelId="{9F1E605E-CF78-4E01-B2F8-197676DF99F2}" type="presParOf" srcId="{2D880EAA-7BB7-4ED6-A06A-CB039F8DBAF3}" destId="{36A6CBF5-246C-4789-8B85-ECA6F52CFFB9}" srcOrd="0" destOrd="0" presId="urn:microsoft.com/office/officeart/2005/8/layout/hList9"/>
    <dgm:cxn modelId="{91F843A7-CBF2-4BBC-936A-8D2A8A7892C7}" type="presParOf" srcId="{2D880EAA-7BB7-4ED6-A06A-CB039F8DBAF3}" destId="{100C03BC-D21F-4889-9493-AF6DD68D2C57}" srcOrd="1" destOrd="0" presId="urn:microsoft.com/office/officeart/2005/8/layout/hList9"/>
    <dgm:cxn modelId="{C1D31A33-878A-49BF-8A39-866A63A33ECE}" type="presParOf" srcId="{100C03BC-D21F-4889-9493-AF6DD68D2C57}" destId="{69850C9D-17D0-4CC1-B480-4012856C9740}" srcOrd="0" destOrd="0" presId="urn:microsoft.com/office/officeart/2005/8/layout/hList9"/>
    <dgm:cxn modelId="{BA402548-F867-4A9A-8B68-AA1B6F338C68}" type="presParOf" srcId="{100C03BC-D21F-4889-9493-AF6DD68D2C57}" destId="{2AE140C0-2E25-43A7-9891-959EB2122E40}" srcOrd="1" destOrd="0" presId="urn:microsoft.com/office/officeart/2005/8/layout/hList9"/>
    <dgm:cxn modelId="{A75E60EA-8DF2-4EEC-841D-222D4B0A572A}" type="presParOf" srcId="{2AE140C0-2E25-43A7-9891-959EB2122E40}" destId="{27E937D7-7C26-47D6-BE1E-886703BA67C6}" srcOrd="0" destOrd="0" presId="urn:microsoft.com/office/officeart/2005/8/layout/hList9"/>
    <dgm:cxn modelId="{4777302D-CD3B-4A62-8BDE-A5FD056D21EF}" type="presParOf" srcId="{2AE140C0-2E25-43A7-9891-959EB2122E40}" destId="{02FACEB9-414C-4B6E-B704-076DE3E9955C}" srcOrd="1" destOrd="0" presId="urn:microsoft.com/office/officeart/2005/8/layout/hList9"/>
    <dgm:cxn modelId="{EC679A92-1E28-405A-896E-4D8036F43306}" type="presParOf" srcId="{2D880EAA-7BB7-4ED6-A06A-CB039F8DBAF3}" destId="{998F669A-88BC-48F6-939D-4972203491A8}" srcOrd="2" destOrd="0" presId="urn:microsoft.com/office/officeart/2005/8/layout/hList9"/>
    <dgm:cxn modelId="{13B7A342-E884-4924-B88B-E9AEEF03C984}" type="presParOf" srcId="{2D880EAA-7BB7-4ED6-A06A-CB039F8DBAF3}" destId="{558184F0-4EEC-48B5-9849-5C890F0D67B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DD20D-7BE1-40BF-AC15-15EA3319B3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EF43B3-FC9F-4524-8B1A-E63D556CE260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1989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23000-DB85-4A51-B533-1E0C8FC74F15}" type="parTrans" cxnId="{F56B76D6-28DE-467E-BE8F-AC624EAA8E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A57C2-B24C-4AFA-8B8D-CA349BE288AF}" type="sibTrans" cxnId="{F56B76D6-28DE-467E-BE8F-AC624EAA8EA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F9D4A-95F7-43DF-9851-452A0D9B55D2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APROVAÇÃO DA RESOLUÇÃO DO CNR-CIE PARA DESENVOLVIMENTO DA CIPE</a:t>
          </a:r>
          <a:r>
            <a:rPr lang="pt-BR" b="1" baseline="30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®</a:t>
          </a:r>
          <a:endParaRPr lang="pt-BR" dirty="0">
            <a:solidFill>
              <a:srgbClr val="C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0F052FD-6236-430E-BB0A-1DCBB66F0010}" type="parTrans" cxnId="{A5E32285-6E02-41B2-8A7A-EA1C232A214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1EF5A-3641-46A5-869B-C6DB635F61F0}" type="sibTrans" cxnId="{A5E32285-6E02-41B2-8A7A-EA1C232A214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C5D4D-B051-48B2-B4F5-32FA585F380D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“Se não podemos descrever [a enfermagem], não podemos exercer controle sobre ela, obter financiamentos, ensinar, pesquisar ou inseri-la em políticas públicas” (Norma Lang, apud ICN 1993)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F862023-BC22-455B-B25A-A4DFEA58AE51}" type="parTrans" cxnId="{E322ED4F-95A2-452C-8189-3AE4F44E66E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FB4B6-E8F3-4DEF-B0E0-9A56D6301014}" type="sibTrans" cxnId="{E322ED4F-95A2-452C-8189-3AE4F44E66E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3FF02-B18D-4ECB-A0CC-8B23357D020E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1991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B4F22-42B8-4A21-B8D8-13F1645881E9}" type="parTrans" cxnId="{3A17B4F3-450F-4741-B20E-3EC0DA4E3C1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3124E-B5FA-42E4-8D42-5B5C1AB6F8F4}" type="sibTrans" cxnId="{3A17B4F3-450F-4741-B20E-3EC0DA4E3C1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F7A78-FA38-4B87-AAB6-B41A7F16ACCB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REALIZAÇÃO DE PESQUISA PARA IDENTIFICAÇÃO DE SISTEMAS DE CLASSIFICAÇÃO EM ENFERMAGEM, EM USO OU EM DESENVOLVIMENTO NO ÂMBITO MUNDIAL</a:t>
          </a:r>
          <a:endParaRPr lang="pt-BR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3896323-783F-4033-884C-E07FC1B2BAE0}" type="parTrans" cxnId="{B2300A94-37F3-4117-AF4D-36A1A61497B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496941-7059-40C4-A228-73914E08E52E}" type="sibTrans" cxnId="{B2300A94-37F3-4117-AF4D-36A1A61497B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38973-30D2-4D1F-AFB2-6E1F15820C94}" type="pres">
      <dgm:prSet presAssocID="{472DD20D-7BE1-40BF-AC15-15EA3319B3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541B76-C16C-4CD5-9AEE-39E584767836}" type="pres">
      <dgm:prSet presAssocID="{A3EF43B3-FC9F-4524-8B1A-E63D556CE260}" presName="composite" presStyleCnt="0"/>
      <dgm:spPr/>
    </dgm:pt>
    <dgm:pt modelId="{C813B1C2-2E52-4E60-9BEF-AE88AD9AEC0F}" type="pres">
      <dgm:prSet presAssocID="{A3EF43B3-FC9F-4524-8B1A-E63D556CE26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82830-7FD7-45E4-A0AD-846D794E0D66}" type="pres">
      <dgm:prSet presAssocID="{A3EF43B3-FC9F-4524-8B1A-E63D556CE260}" presName="descendantText" presStyleLbl="alignAcc1" presStyleIdx="0" presStyleCnt="2" custScaleY="100000" custLinFactNeighborY="6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D8-3217-4EFA-9758-B0F6FAD1448B}" type="pres">
      <dgm:prSet presAssocID="{F16A57C2-B24C-4AFA-8B8D-CA349BE288AF}" presName="sp" presStyleCnt="0"/>
      <dgm:spPr/>
    </dgm:pt>
    <dgm:pt modelId="{7D742EDE-708E-4D43-9D8B-703C5F586FDA}" type="pres">
      <dgm:prSet presAssocID="{AB93FF02-B18D-4ECB-A0CC-8B23357D020E}" presName="composite" presStyleCnt="0"/>
      <dgm:spPr/>
    </dgm:pt>
    <dgm:pt modelId="{E8EA6AC0-6B81-4D71-A5E8-8F0040AD86DC}" type="pres">
      <dgm:prSet presAssocID="{AB93FF02-B18D-4ECB-A0CC-8B23357D020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783156-72A8-48DD-A7CF-D896B4A2C933}" type="pres">
      <dgm:prSet presAssocID="{AB93FF02-B18D-4ECB-A0CC-8B23357D020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731D9F-59C8-4095-8F3B-1667D48A0217}" type="presOf" srcId="{AB93FF02-B18D-4ECB-A0CC-8B23357D020E}" destId="{E8EA6AC0-6B81-4D71-A5E8-8F0040AD86DC}" srcOrd="0" destOrd="0" presId="urn:microsoft.com/office/officeart/2005/8/layout/chevron2"/>
    <dgm:cxn modelId="{B2300A94-37F3-4117-AF4D-36A1A61497B7}" srcId="{AB93FF02-B18D-4ECB-A0CC-8B23357D020E}" destId="{7D5F7A78-FA38-4B87-AAB6-B41A7F16ACCB}" srcOrd="0" destOrd="0" parTransId="{A3896323-783F-4033-884C-E07FC1B2BAE0}" sibTransId="{75496941-7059-40C4-A228-73914E08E52E}"/>
    <dgm:cxn modelId="{49537246-DE68-4994-AB2E-F2217042FF90}" type="presOf" srcId="{7D5F7A78-FA38-4B87-AAB6-B41A7F16ACCB}" destId="{AF783156-72A8-48DD-A7CF-D896B4A2C933}" srcOrd="0" destOrd="0" presId="urn:microsoft.com/office/officeart/2005/8/layout/chevron2"/>
    <dgm:cxn modelId="{B8FCF6CE-F398-4E3D-AB7B-1F0000AB4D54}" type="presOf" srcId="{5DAC5D4D-B051-48B2-B4F5-32FA585F380D}" destId="{82D82830-7FD7-45E4-A0AD-846D794E0D66}" srcOrd="0" destOrd="1" presId="urn:microsoft.com/office/officeart/2005/8/layout/chevron2"/>
    <dgm:cxn modelId="{1B76C980-2CC8-42A8-8808-EACC4F734538}" type="presOf" srcId="{901F9D4A-95F7-43DF-9851-452A0D9B55D2}" destId="{82D82830-7FD7-45E4-A0AD-846D794E0D66}" srcOrd="0" destOrd="0" presId="urn:microsoft.com/office/officeart/2005/8/layout/chevron2"/>
    <dgm:cxn modelId="{3A17B4F3-450F-4741-B20E-3EC0DA4E3C1A}" srcId="{472DD20D-7BE1-40BF-AC15-15EA3319B37F}" destId="{AB93FF02-B18D-4ECB-A0CC-8B23357D020E}" srcOrd="1" destOrd="0" parTransId="{34FB4F22-42B8-4A21-B8D8-13F1645881E9}" sibTransId="{C713124E-B5FA-42E4-8D42-5B5C1AB6F8F4}"/>
    <dgm:cxn modelId="{DD58156D-7830-4B95-B4B2-253F998FE9BD}" type="presOf" srcId="{472DD20D-7BE1-40BF-AC15-15EA3319B37F}" destId="{63938973-30D2-4D1F-AFB2-6E1F15820C94}" srcOrd="0" destOrd="0" presId="urn:microsoft.com/office/officeart/2005/8/layout/chevron2"/>
    <dgm:cxn modelId="{E322ED4F-95A2-452C-8189-3AE4F44E66E5}" srcId="{A3EF43B3-FC9F-4524-8B1A-E63D556CE260}" destId="{5DAC5D4D-B051-48B2-B4F5-32FA585F380D}" srcOrd="1" destOrd="0" parTransId="{3F862023-BC22-455B-B25A-A4DFEA58AE51}" sibTransId="{9A4FB4B6-E8F3-4DEF-B0E0-9A56D6301014}"/>
    <dgm:cxn modelId="{0E86F106-E2CF-49DD-908A-B3984B23E0E7}" type="presOf" srcId="{A3EF43B3-FC9F-4524-8B1A-E63D556CE260}" destId="{C813B1C2-2E52-4E60-9BEF-AE88AD9AEC0F}" srcOrd="0" destOrd="0" presId="urn:microsoft.com/office/officeart/2005/8/layout/chevron2"/>
    <dgm:cxn modelId="{F56B76D6-28DE-467E-BE8F-AC624EAA8EA1}" srcId="{472DD20D-7BE1-40BF-AC15-15EA3319B37F}" destId="{A3EF43B3-FC9F-4524-8B1A-E63D556CE260}" srcOrd="0" destOrd="0" parTransId="{4DE23000-DB85-4A51-B533-1E0C8FC74F15}" sibTransId="{F16A57C2-B24C-4AFA-8B8D-CA349BE288AF}"/>
    <dgm:cxn modelId="{A5E32285-6E02-41B2-8A7A-EA1C232A214D}" srcId="{A3EF43B3-FC9F-4524-8B1A-E63D556CE260}" destId="{901F9D4A-95F7-43DF-9851-452A0D9B55D2}" srcOrd="0" destOrd="0" parTransId="{C0F052FD-6236-430E-BB0A-1DCBB66F0010}" sibTransId="{3791EF5A-3641-46A5-869B-C6DB635F61F0}"/>
    <dgm:cxn modelId="{C6F345C5-9E78-48D0-9CB8-9E63C9BB6639}" type="presParOf" srcId="{63938973-30D2-4D1F-AFB2-6E1F15820C94}" destId="{57541B76-C16C-4CD5-9AEE-39E584767836}" srcOrd="0" destOrd="0" presId="urn:microsoft.com/office/officeart/2005/8/layout/chevron2"/>
    <dgm:cxn modelId="{DA0DCEEF-F8D9-4C34-89F0-CE2155681888}" type="presParOf" srcId="{57541B76-C16C-4CD5-9AEE-39E584767836}" destId="{C813B1C2-2E52-4E60-9BEF-AE88AD9AEC0F}" srcOrd="0" destOrd="0" presId="urn:microsoft.com/office/officeart/2005/8/layout/chevron2"/>
    <dgm:cxn modelId="{03E4EF3E-64EB-4E07-876E-850B20A31112}" type="presParOf" srcId="{57541B76-C16C-4CD5-9AEE-39E584767836}" destId="{82D82830-7FD7-45E4-A0AD-846D794E0D66}" srcOrd="1" destOrd="0" presId="urn:microsoft.com/office/officeart/2005/8/layout/chevron2"/>
    <dgm:cxn modelId="{5A2CA2B5-2890-41B1-88E2-DE53F7D579B9}" type="presParOf" srcId="{63938973-30D2-4D1F-AFB2-6E1F15820C94}" destId="{8A5B04D8-3217-4EFA-9758-B0F6FAD1448B}" srcOrd="1" destOrd="0" presId="urn:microsoft.com/office/officeart/2005/8/layout/chevron2"/>
    <dgm:cxn modelId="{E2A5DDC9-A8B8-40D4-9475-5AB8CD42CB7C}" type="presParOf" srcId="{63938973-30D2-4D1F-AFB2-6E1F15820C94}" destId="{7D742EDE-708E-4D43-9D8B-703C5F586FDA}" srcOrd="2" destOrd="0" presId="urn:microsoft.com/office/officeart/2005/8/layout/chevron2"/>
    <dgm:cxn modelId="{48EE363A-6511-4BF0-A5DC-24C5E5768DEA}" type="presParOf" srcId="{7D742EDE-708E-4D43-9D8B-703C5F586FDA}" destId="{E8EA6AC0-6B81-4D71-A5E8-8F0040AD86DC}" srcOrd="0" destOrd="0" presId="urn:microsoft.com/office/officeart/2005/8/layout/chevron2"/>
    <dgm:cxn modelId="{7D29ECA3-AC52-4E84-A972-9A23A97F6BE7}" type="presParOf" srcId="{7D742EDE-708E-4D43-9D8B-703C5F586FDA}" destId="{AF783156-72A8-48DD-A7CF-D896B4A2C9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DD20D-7BE1-40BF-AC15-15EA3319B3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EF43B3-FC9F-4524-8B1A-E63D556CE260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1993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DE23000-DB85-4A51-B533-1E0C8FC74F15}" type="parTrans" cxnId="{F56B76D6-28DE-467E-BE8F-AC624EAA8EA1}">
      <dgm:prSet/>
      <dgm:spPr/>
      <dgm:t>
        <a:bodyPr/>
        <a:lstStyle/>
        <a:p>
          <a:endParaRPr lang="pt-BR"/>
        </a:p>
      </dgm:t>
    </dgm:pt>
    <dgm:pt modelId="{F16A57C2-B24C-4AFA-8B8D-CA349BE288AF}" type="sibTrans" cxnId="{F56B76D6-28DE-467E-BE8F-AC624EAA8EA1}">
      <dgm:prSet/>
      <dgm:spPr/>
      <dgm:t>
        <a:bodyPr/>
        <a:lstStyle/>
        <a:p>
          <a:endParaRPr lang="pt-BR"/>
        </a:p>
      </dgm:t>
    </dgm:pt>
    <dgm:pt modelId="{901F9D4A-95F7-43DF-9851-452A0D9B55D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DIVULGAÇÃO DO DOCUMENTO “</a:t>
          </a:r>
          <a:r>
            <a:rPr lang="pt-BR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PRÓXIMO AVANÇO DA ENFERMAGEM: UMA CLASSIFICAÇÃO INTERNACIONAL PARA A PRÁTICA DA ENFERMAGEM - CIPE” </a:t>
          </a:r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(</a:t>
          </a:r>
          <a:r>
            <a:rPr lang="pt-BR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NURSING’S NEXT ADVANCE: AN  INTERNATIONAL CLASSIFICATION FOR NURSING PRACTICE)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C0F052FD-6236-430E-BB0A-1DCBB66F0010}" type="parTrans" cxnId="{A5E32285-6E02-41B2-8A7A-EA1C232A214D}">
      <dgm:prSet/>
      <dgm:spPr/>
      <dgm:t>
        <a:bodyPr/>
        <a:lstStyle/>
        <a:p>
          <a:endParaRPr lang="pt-BR"/>
        </a:p>
      </dgm:t>
    </dgm:pt>
    <dgm:pt modelId="{3791EF5A-3641-46A5-869B-C6DB635F61F0}" type="sibTrans" cxnId="{A5E32285-6E02-41B2-8A7A-EA1C232A214D}">
      <dgm:prSet/>
      <dgm:spPr/>
      <dgm:t>
        <a:bodyPr/>
        <a:lstStyle/>
        <a:p>
          <a:endParaRPr lang="pt-BR"/>
        </a:p>
      </dgm:t>
    </dgm:pt>
    <dgm:pt modelId="{AB93FF02-B18D-4ECB-A0CC-8B23357D020E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1996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4FB4F22-42B8-4A21-B8D8-13F1645881E9}" type="parTrans" cxnId="{3A17B4F3-450F-4741-B20E-3EC0DA4E3C1A}">
      <dgm:prSet/>
      <dgm:spPr/>
      <dgm:t>
        <a:bodyPr/>
        <a:lstStyle/>
        <a:p>
          <a:endParaRPr lang="pt-BR"/>
        </a:p>
      </dgm:t>
    </dgm:pt>
    <dgm:pt modelId="{C713124E-B5FA-42E4-8D42-5B5C1AB6F8F4}" type="sibTrans" cxnId="{3A17B4F3-450F-4741-B20E-3EC0DA4E3C1A}">
      <dgm:prSet/>
      <dgm:spPr/>
      <dgm:t>
        <a:bodyPr/>
        <a:lstStyle/>
        <a:p>
          <a:endParaRPr lang="pt-BR"/>
        </a:p>
      </dgm:t>
    </dgm:pt>
    <dgm:pt modelId="{7D5F7A78-FA38-4B87-AAB6-B41A7F16ACCB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PUBLICAÇÃO DA CIPE</a:t>
          </a:r>
          <a:r>
            <a:rPr lang="pt-BR" sz="2000" b="1" baseline="30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®</a:t>
          </a:r>
          <a:r>
            <a: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VERSÃO ALFA</a:t>
          </a:r>
          <a:r>
            <a: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, CONTENDO DUAS CLASSIFICAÇÕES: UMA MONOAXIAL, A DE FENÔMENOS; E UMA MULTIAXIAL, A DE INTERVENÇÕES DE ENFERMAGEM (tipos de ação, objetos, abordagens, meios, local do corpo e tempo/lugar)</a:t>
          </a:r>
          <a:endParaRPr lang="pt-BR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A3896323-783F-4033-884C-E07FC1B2BAE0}" type="parTrans" cxnId="{B2300A94-37F3-4117-AF4D-36A1A61497B7}">
      <dgm:prSet/>
      <dgm:spPr/>
      <dgm:t>
        <a:bodyPr/>
        <a:lstStyle/>
        <a:p>
          <a:endParaRPr lang="pt-BR"/>
        </a:p>
      </dgm:t>
    </dgm:pt>
    <dgm:pt modelId="{75496941-7059-40C4-A228-73914E08E52E}" type="sibTrans" cxnId="{B2300A94-37F3-4117-AF4D-36A1A61497B7}">
      <dgm:prSet/>
      <dgm:spPr/>
      <dgm:t>
        <a:bodyPr/>
        <a:lstStyle/>
        <a:p>
          <a:endParaRPr lang="pt-BR"/>
        </a:p>
      </dgm:t>
    </dgm:pt>
    <dgm:pt modelId="{63938973-30D2-4D1F-AFB2-6E1F15820C94}" type="pres">
      <dgm:prSet presAssocID="{472DD20D-7BE1-40BF-AC15-15EA3319B3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541B76-C16C-4CD5-9AEE-39E584767836}" type="pres">
      <dgm:prSet presAssocID="{A3EF43B3-FC9F-4524-8B1A-E63D556CE260}" presName="composite" presStyleCnt="0"/>
      <dgm:spPr/>
    </dgm:pt>
    <dgm:pt modelId="{C813B1C2-2E52-4E60-9BEF-AE88AD9AEC0F}" type="pres">
      <dgm:prSet presAssocID="{A3EF43B3-FC9F-4524-8B1A-E63D556CE26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82830-7FD7-45E4-A0AD-846D794E0D66}" type="pres">
      <dgm:prSet presAssocID="{A3EF43B3-FC9F-4524-8B1A-E63D556CE26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D8-3217-4EFA-9758-B0F6FAD1448B}" type="pres">
      <dgm:prSet presAssocID="{F16A57C2-B24C-4AFA-8B8D-CA349BE288AF}" presName="sp" presStyleCnt="0"/>
      <dgm:spPr/>
    </dgm:pt>
    <dgm:pt modelId="{7D742EDE-708E-4D43-9D8B-703C5F586FDA}" type="pres">
      <dgm:prSet presAssocID="{AB93FF02-B18D-4ECB-A0CC-8B23357D020E}" presName="composite" presStyleCnt="0"/>
      <dgm:spPr/>
    </dgm:pt>
    <dgm:pt modelId="{E8EA6AC0-6B81-4D71-A5E8-8F0040AD86DC}" type="pres">
      <dgm:prSet presAssocID="{AB93FF02-B18D-4ECB-A0CC-8B23357D020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783156-72A8-48DD-A7CF-D896B4A2C933}" type="pres">
      <dgm:prSet presAssocID="{AB93FF02-B18D-4ECB-A0CC-8B23357D020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BCA308-EDDF-4FE1-89C1-18837C957689}" type="presOf" srcId="{7D5F7A78-FA38-4B87-AAB6-B41A7F16ACCB}" destId="{AF783156-72A8-48DD-A7CF-D896B4A2C933}" srcOrd="0" destOrd="0" presId="urn:microsoft.com/office/officeart/2005/8/layout/chevron2"/>
    <dgm:cxn modelId="{B4A56120-4C0B-4DBC-AD16-9ACD7D6EAD43}" type="presOf" srcId="{472DD20D-7BE1-40BF-AC15-15EA3319B37F}" destId="{63938973-30D2-4D1F-AFB2-6E1F15820C94}" srcOrd="0" destOrd="0" presId="urn:microsoft.com/office/officeart/2005/8/layout/chevron2"/>
    <dgm:cxn modelId="{0B9E3834-470B-44D5-8495-3B4AD8EDED51}" type="presOf" srcId="{AB93FF02-B18D-4ECB-A0CC-8B23357D020E}" destId="{E8EA6AC0-6B81-4D71-A5E8-8F0040AD86DC}" srcOrd="0" destOrd="0" presId="urn:microsoft.com/office/officeart/2005/8/layout/chevron2"/>
    <dgm:cxn modelId="{B2300A94-37F3-4117-AF4D-36A1A61497B7}" srcId="{AB93FF02-B18D-4ECB-A0CC-8B23357D020E}" destId="{7D5F7A78-FA38-4B87-AAB6-B41A7F16ACCB}" srcOrd="0" destOrd="0" parTransId="{A3896323-783F-4033-884C-E07FC1B2BAE0}" sibTransId="{75496941-7059-40C4-A228-73914E08E52E}"/>
    <dgm:cxn modelId="{41BA8698-BB92-471D-87AC-E065D1A11D4D}" type="presOf" srcId="{A3EF43B3-FC9F-4524-8B1A-E63D556CE260}" destId="{C813B1C2-2E52-4E60-9BEF-AE88AD9AEC0F}" srcOrd="0" destOrd="0" presId="urn:microsoft.com/office/officeart/2005/8/layout/chevron2"/>
    <dgm:cxn modelId="{6FABC99E-FCCA-43D6-966A-35463C1605F5}" type="presOf" srcId="{901F9D4A-95F7-43DF-9851-452A0D9B55D2}" destId="{82D82830-7FD7-45E4-A0AD-846D794E0D66}" srcOrd="0" destOrd="0" presId="urn:microsoft.com/office/officeart/2005/8/layout/chevron2"/>
    <dgm:cxn modelId="{3A17B4F3-450F-4741-B20E-3EC0DA4E3C1A}" srcId="{472DD20D-7BE1-40BF-AC15-15EA3319B37F}" destId="{AB93FF02-B18D-4ECB-A0CC-8B23357D020E}" srcOrd="1" destOrd="0" parTransId="{34FB4F22-42B8-4A21-B8D8-13F1645881E9}" sibTransId="{C713124E-B5FA-42E4-8D42-5B5C1AB6F8F4}"/>
    <dgm:cxn modelId="{F56B76D6-28DE-467E-BE8F-AC624EAA8EA1}" srcId="{472DD20D-7BE1-40BF-AC15-15EA3319B37F}" destId="{A3EF43B3-FC9F-4524-8B1A-E63D556CE260}" srcOrd="0" destOrd="0" parTransId="{4DE23000-DB85-4A51-B533-1E0C8FC74F15}" sibTransId="{F16A57C2-B24C-4AFA-8B8D-CA349BE288AF}"/>
    <dgm:cxn modelId="{A5E32285-6E02-41B2-8A7A-EA1C232A214D}" srcId="{A3EF43B3-FC9F-4524-8B1A-E63D556CE260}" destId="{901F9D4A-95F7-43DF-9851-452A0D9B55D2}" srcOrd="0" destOrd="0" parTransId="{C0F052FD-6236-430E-BB0A-1DCBB66F0010}" sibTransId="{3791EF5A-3641-46A5-869B-C6DB635F61F0}"/>
    <dgm:cxn modelId="{266796B3-AF33-4024-B244-4E7B658742E4}" type="presParOf" srcId="{63938973-30D2-4D1F-AFB2-6E1F15820C94}" destId="{57541B76-C16C-4CD5-9AEE-39E584767836}" srcOrd="0" destOrd="0" presId="urn:microsoft.com/office/officeart/2005/8/layout/chevron2"/>
    <dgm:cxn modelId="{02A2D795-7350-4D83-AF3A-20CA5FD63E00}" type="presParOf" srcId="{57541B76-C16C-4CD5-9AEE-39E584767836}" destId="{C813B1C2-2E52-4E60-9BEF-AE88AD9AEC0F}" srcOrd="0" destOrd="0" presId="urn:microsoft.com/office/officeart/2005/8/layout/chevron2"/>
    <dgm:cxn modelId="{30E1D3FD-BDF7-4CC0-8F86-7866D74F6DCB}" type="presParOf" srcId="{57541B76-C16C-4CD5-9AEE-39E584767836}" destId="{82D82830-7FD7-45E4-A0AD-846D794E0D66}" srcOrd="1" destOrd="0" presId="urn:microsoft.com/office/officeart/2005/8/layout/chevron2"/>
    <dgm:cxn modelId="{CAC83040-0A3F-4947-BAAC-A38F13F27CEC}" type="presParOf" srcId="{63938973-30D2-4D1F-AFB2-6E1F15820C94}" destId="{8A5B04D8-3217-4EFA-9758-B0F6FAD1448B}" srcOrd="1" destOrd="0" presId="urn:microsoft.com/office/officeart/2005/8/layout/chevron2"/>
    <dgm:cxn modelId="{D934F07F-B4F7-45E1-BE39-9DC7217F16EB}" type="presParOf" srcId="{63938973-30D2-4D1F-AFB2-6E1F15820C94}" destId="{7D742EDE-708E-4D43-9D8B-703C5F586FDA}" srcOrd="2" destOrd="0" presId="urn:microsoft.com/office/officeart/2005/8/layout/chevron2"/>
    <dgm:cxn modelId="{56E3EF78-FB0C-4F22-A764-AAB1433AB3DD}" type="presParOf" srcId="{7D742EDE-708E-4D43-9D8B-703C5F586FDA}" destId="{E8EA6AC0-6B81-4D71-A5E8-8F0040AD86DC}" srcOrd="0" destOrd="0" presId="urn:microsoft.com/office/officeart/2005/8/layout/chevron2"/>
    <dgm:cxn modelId="{1C93785B-F7BB-4E2B-99D1-87E99BC65BE0}" type="presParOf" srcId="{7D742EDE-708E-4D43-9D8B-703C5F586FDA}" destId="{AF783156-72A8-48DD-A7CF-D896B4A2C9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2DD20D-7BE1-40BF-AC15-15EA3319B3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EF43B3-FC9F-4524-8B1A-E63D556CE260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1999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DE23000-DB85-4A51-B533-1E0C8FC74F15}" type="parTrans" cxnId="{F56B76D6-28DE-467E-BE8F-AC624EAA8EA1}">
      <dgm:prSet/>
      <dgm:spPr/>
      <dgm:t>
        <a:bodyPr/>
        <a:lstStyle/>
        <a:p>
          <a:endParaRPr lang="pt-BR"/>
        </a:p>
      </dgm:t>
    </dgm:pt>
    <dgm:pt modelId="{F16A57C2-B24C-4AFA-8B8D-CA349BE288AF}" type="sibTrans" cxnId="{F56B76D6-28DE-467E-BE8F-AC624EAA8EA1}">
      <dgm:prSet/>
      <dgm:spPr/>
      <dgm:t>
        <a:bodyPr/>
        <a:lstStyle/>
        <a:p>
          <a:endParaRPr lang="pt-BR"/>
        </a:p>
      </dgm:t>
    </dgm:pt>
    <dgm:pt modelId="{901F9D4A-95F7-43DF-9851-452A0D9B55D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PUBLICAÇÃO DA CIPE</a:t>
          </a:r>
          <a:r>
            <a:rPr lang="pt-BR" sz="1800" b="1" baseline="30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®</a:t>
          </a:r>
          <a:r>
            <a:rPr lang="pt-BR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VERSÃO BETA COM </a:t>
          </a:r>
          <a:r>
            <a:rPr lang="pt-BR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CLASSIFICAÇÕES MULTIAXIAIS DE FENÔMENOS </a:t>
          </a:r>
          <a:r>
            <a:rPr lang="pt-B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(</a:t>
          </a:r>
          <a:r>
            <a:rPr lang="pt-B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foco da prática de enfermagem, julgamento, frequência, duração, topologia, local do corpo, probabilidade e portador)</a:t>
          </a:r>
          <a:r>
            <a:rPr lang="pt-BR" sz="1800" dirty="0" smtClean="0">
              <a:latin typeface="Arial Narrow" panose="020B0606020202030204" pitchFamily="34" charset="0"/>
            </a:rPr>
            <a:t> </a:t>
          </a:r>
          <a:r>
            <a:rPr lang="pt-BR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E DE INTERVENÇÕES DE ENFERMAGEM </a:t>
          </a:r>
          <a:r>
            <a:rPr lang="pt-B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(</a:t>
          </a:r>
          <a:r>
            <a:rPr lang="pt-BR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tipo de ação, alvo, meios, tempo, topologia, localização, via e beneficiário) </a:t>
          </a:r>
          <a:endParaRPr lang="pt-BR" sz="1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0F052FD-6236-430E-BB0A-1DCBB66F0010}" type="parTrans" cxnId="{A5E32285-6E02-41B2-8A7A-EA1C232A214D}">
      <dgm:prSet/>
      <dgm:spPr/>
      <dgm:t>
        <a:bodyPr/>
        <a:lstStyle/>
        <a:p>
          <a:endParaRPr lang="pt-BR"/>
        </a:p>
      </dgm:t>
    </dgm:pt>
    <dgm:pt modelId="{3791EF5A-3641-46A5-869B-C6DB635F61F0}" type="sibTrans" cxnId="{A5E32285-6E02-41B2-8A7A-EA1C232A214D}">
      <dgm:prSet/>
      <dgm:spPr/>
      <dgm:t>
        <a:bodyPr/>
        <a:lstStyle/>
        <a:p>
          <a:endParaRPr lang="pt-BR"/>
        </a:p>
      </dgm:t>
    </dgm:pt>
    <dgm:pt modelId="{AB93FF02-B18D-4ECB-A0CC-8B23357D020E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2001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4FB4F22-42B8-4A21-B8D8-13F1645881E9}" type="parTrans" cxnId="{3A17B4F3-450F-4741-B20E-3EC0DA4E3C1A}">
      <dgm:prSet/>
      <dgm:spPr/>
      <dgm:t>
        <a:bodyPr/>
        <a:lstStyle/>
        <a:p>
          <a:endParaRPr lang="pt-BR"/>
        </a:p>
      </dgm:t>
    </dgm:pt>
    <dgm:pt modelId="{C713124E-B5FA-42E4-8D42-5B5C1AB6F8F4}" type="sibTrans" cxnId="{3A17B4F3-450F-4741-B20E-3EC0DA4E3C1A}">
      <dgm:prSet/>
      <dgm:spPr/>
      <dgm:t>
        <a:bodyPr/>
        <a:lstStyle/>
        <a:p>
          <a:endParaRPr lang="pt-BR"/>
        </a:p>
      </dgm:t>
    </dgm:pt>
    <dgm:pt modelId="{7D5F7A78-FA38-4B87-AAB6-B41A7F16ACCB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800" b="1" dirty="0" smtClean="0">
              <a:solidFill>
                <a:schemeClr val="tx1"/>
              </a:solidFill>
              <a:latin typeface="Arial Narrow" pitchFamily="34" charset="0"/>
            </a:rPr>
            <a:t>PUBLICAÇÃO DA CIPE</a:t>
          </a:r>
          <a:r>
            <a:rPr lang="pt-BR" sz="1800" b="1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1800" b="1" dirty="0" smtClean="0">
              <a:solidFill>
                <a:schemeClr val="tx1"/>
              </a:solidFill>
              <a:latin typeface="Arial Narrow" pitchFamily="34" charset="0"/>
            </a:rPr>
            <a:t> VERSÃO BETA  2 – CORREÇÕES EDITORIAIS NA VERSÃO ANTERIOR</a:t>
          </a:r>
          <a:endParaRPr lang="pt-BR" sz="1800" dirty="0">
            <a:latin typeface="Arial Narrow" pitchFamily="34" charset="0"/>
          </a:endParaRPr>
        </a:p>
      </dgm:t>
    </dgm:pt>
    <dgm:pt modelId="{A3896323-783F-4033-884C-E07FC1B2BAE0}" type="parTrans" cxnId="{B2300A94-37F3-4117-AF4D-36A1A61497B7}">
      <dgm:prSet/>
      <dgm:spPr/>
      <dgm:t>
        <a:bodyPr/>
        <a:lstStyle/>
        <a:p>
          <a:endParaRPr lang="pt-BR"/>
        </a:p>
      </dgm:t>
    </dgm:pt>
    <dgm:pt modelId="{75496941-7059-40C4-A228-73914E08E52E}" type="sibTrans" cxnId="{B2300A94-37F3-4117-AF4D-36A1A61497B7}">
      <dgm:prSet/>
      <dgm:spPr/>
      <dgm:t>
        <a:bodyPr/>
        <a:lstStyle/>
        <a:p>
          <a:endParaRPr lang="pt-BR"/>
        </a:p>
      </dgm:t>
    </dgm:pt>
    <dgm:pt modelId="{3346577B-222F-44F4-B26C-C5C0BB3AF0BC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 CIPE</a:t>
          </a:r>
          <a:r>
            <a:rPr lang="pt-BR" sz="1800" b="1" baseline="30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®</a:t>
          </a:r>
          <a:r>
            <a:rPr lang="pt-BR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SE CARACTERIZA COMO </a:t>
          </a:r>
          <a:r>
            <a:rPr lang="pt-BR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TERMINOLOGIA COMBINATÓRIA</a:t>
          </a:r>
          <a:r>
            <a:rPr lang="pt-B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,</a:t>
          </a:r>
          <a:r>
            <a:rPr lang="pt-BR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pt-BR" sz="18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rPr>
            <a:t>EM QUE </a:t>
          </a:r>
          <a:r>
            <a:rPr lang="pt-BR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CONCEITOS SIMPLES SE COMBINAM PARA FORMAR CONCEITOS MAIS COMPLEXOS. EXEMPLO: SONO + PERTURBADO   =    SONO PERTURBADO</a:t>
          </a:r>
          <a:endParaRPr lang="pt-BR" sz="18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4F7BAF3-0746-4982-8223-BB2A0B4055A9}" type="parTrans" cxnId="{801DDD0E-0D04-426D-B2F3-37E8F9B54B1D}">
      <dgm:prSet/>
      <dgm:spPr/>
      <dgm:t>
        <a:bodyPr/>
        <a:lstStyle/>
        <a:p>
          <a:endParaRPr lang="pt-BR"/>
        </a:p>
      </dgm:t>
    </dgm:pt>
    <dgm:pt modelId="{06867066-5974-4049-B148-9803D468CD3E}" type="sibTrans" cxnId="{801DDD0E-0D04-426D-B2F3-37E8F9B54B1D}">
      <dgm:prSet/>
      <dgm:spPr/>
      <dgm:t>
        <a:bodyPr/>
        <a:lstStyle/>
        <a:p>
          <a:endParaRPr lang="pt-BR"/>
        </a:p>
      </dgm:t>
    </dgm:pt>
    <dgm:pt modelId="{63938973-30D2-4D1F-AFB2-6E1F15820C94}" type="pres">
      <dgm:prSet presAssocID="{472DD20D-7BE1-40BF-AC15-15EA3319B3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541B76-C16C-4CD5-9AEE-39E584767836}" type="pres">
      <dgm:prSet presAssocID="{A3EF43B3-FC9F-4524-8B1A-E63D556CE260}" presName="composite" presStyleCnt="0"/>
      <dgm:spPr/>
    </dgm:pt>
    <dgm:pt modelId="{C813B1C2-2E52-4E60-9BEF-AE88AD9AEC0F}" type="pres">
      <dgm:prSet presAssocID="{A3EF43B3-FC9F-4524-8B1A-E63D556CE260}" presName="parentText" presStyleLbl="alignNode1" presStyleIdx="0" presStyleCnt="2" custScaleX="107859" custScaleY="129876" custLinFactNeighborY="-304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82830-7FD7-45E4-A0AD-846D794E0D66}" type="pres">
      <dgm:prSet presAssocID="{A3EF43B3-FC9F-4524-8B1A-E63D556CE260}" presName="descendantText" presStyleLbl="alignAcc1" presStyleIdx="0" presStyleCnt="2" custScaleY="145460" custLinFactNeighborY="-93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D8-3217-4EFA-9758-B0F6FAD1448B}" type="pres">
      <dgm:prSet presAssocID="{F16A57C2-B24C-4AFA-8B8D-CA349BE288AF}" presName="sp" presStyleCnt="0"/>
      <dgm:spPr/>
    </dgm:pt>
    <dgm:pt modelId="{7D742EDE-708E-4D43-9D8B-703C5F586FDA}" type="pres">
      <dgm:prSet presAssocID="{AB93FF02-B18D-4ECB-A0CC-8B23357D020E}" presName="composite" presStyleCnt="0"/>
      <dgm:spPr/>
    </dgm:pt>
    <dgm:pt modelId="{E8EA6AC0-6B81-4D71-A5E8-8F0040AD86DC}" type="pres">
      <dgm:prSet presAssocID="{AB93FF02-B18D-4ECB-A0CC-8B23357D020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783156-72A8-48DD-A7CF-D896B4A2C933}" type="pres">
      <dgm:prSet presAssocID="{AB93FF02-B18D-4ECB-A0CC-8B23357D020E}" presName="descendantText" presStyleLbl="alignAcc1" presStyleIdx="1" presStyleCnt="2" custLinFactNeighborY="16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300A94-37F3-4117-AF4D-36A1A61497B7}" srcId="{AB93FF02-B18D-4ECB-A0CC-8B23357D020E}" destId="{7D5F7A78-FA38-4B87-AAB6-B41A7F16ACCB}" srcOrd="0" destOrd="0" parTransId="{A3896323-783F-4033-884C-E07FC1B2BAE0}" sibTransId="{75496941-7059-40C4-A228-73914E08E52E}"/>
    <dgm:cxn modelId="{802D4BC2-959F-4132-ACEC-974127EFD615}" type="presOf" srcId="{472DD20D-7BE1-40BF-AC15-15EA3319B37F}" destId="{63938973-30D2-4D1F-AFB2-6E1F15820C94}" srcOrd="0" destOrd="0" presId="urn:microsoft.com/office/officeart/2005/8/layout/chevron2"/>
    <dgm:cxn modelId="{CF6BE143-8963-4B87-9EC3-E60008C2B94A}" type="presOf" srcId="{7D5F7A78-FA38-4B87-AAB6-B41A7F16ACCB}" destId="{AF783156-72A8-48DD-A7CF-D896B4A2C933}" srcOrd="0" destOrd="0" presId="urn:microsoft.com/office/officeart/2005/8/layout/chevron2"/>
    <dgm:cxn modelId="{3A17B4F3-450F-4741-B20E-3EC0DA4E3C1A}" srcId="{472DD20D-7BE1-40BF-AC15-15EA3319B37F}" destId="{AB93FF02-B18D-4ECB-A0CC-8B23357D020E}" srcOrd="1" destOrd="0" parTransId="{34FB4F22-42B8-4A21-B8D8-13F1645881E9}" sibTransId="{C713124E-B5FA-42E4-8D42-5B5C1AB6F8F4}"/>
    <dgm:cxn modelId="{D5CB3552-A5CF-48C9-9FB0-A3525828A25A}" type="presOf" srcId="{AB93FF02-B18D-4ECB-A0CC-8B23357D020E}" destId="{E8EA6AC0-6B81-4D71-A5E8-8F0040AD86DC}" srcOrd="0" destOrd="0" presId="urn:microsoft.com/office/officeart/2005/8/layout/chevron2"/>
    <dgm:cxn modelId="{B15B1A92-0662-4D76-8245-A4D915B9AF0B}" type="presOf" srcId="{901F9D4A-95F7-43DF-9851-452A0D9B55D2}" destId="{82D82830-7FD7-45E4-A0AD-846D794E0D66}" srcOrd="0" destOrd="0" presId="urn:microsoft.com/office/officeart/2005/8/layout/chevron2"/>
    <dgm:cxn modelId="{F56B76D6-28DE-467E-BE8F-AC624EAA8EA1}" srcId="{472DD20D-7BE1-40BF-AC15-15EA3319B37F}" destId="{A3EF43B3-FC9F-4524-8B1A-E63D556CE260}" srcOrd="0" destOrd="0" parTransId="{4DE23000-DB85-4A51-B533-1E0C8FC74F15}" sibTransId="{F16A57C2-B24C-4AFA-8B8D-CA349BE288AF}"/>
    <dgm:cxn modelId="{A5E32285-6E02-41B2-8A7A-EA1C232A214D}" srcId="{A3EF43B3-FC9F-4524-8B1A-E63D556CE260}" destId="{901F9D4A-95F7-43DF-9851-452A0D9B55D2}" srcOrd="0" destOrd="0" parTransId="{C0F052FD-6236-430E-BB0A-1DCBB66F0010}" sibTransId="{3791EF5A-3641-46A5-869B-C6DB635F61F0}"/>
    <dgm:cxn modelId="{801DDD0E-0D04-426D-B2F3-37E8F9B54B1D}" srcId="{A3EF43B3-FC9F-4524-8B1A-E63D556CE260}" destId="{3346577B-222F-44F4-B26C-C5C0BB3AF0BC}" srcOrd="1" destOrd="0" parTransId="{24F7BAF3-0746-4982-8223-BB2A0B4055A9}" sibTransId="{06867066-5974-4049-B148-9803D468CD3E}"/>
    <dgm:cxn modelId="{911ED88A-0E0F-4B37-9A07-C750EA3BFE0E}" type="presOf" srcId="{3346577B-222F-44F4-B26C-C5C0BB3AF0BC}" destId="{82D82830-7FD7-45E4-A0AD-846D794E0D66}" srcOrd="0" destOrd="1" presId="urn:microsoft.com/office/officeart/2005/8/layout/chevron2"/>
    <dgm:cxn modelId="{0ABF2E09-FB18-47A0-8410-D68AAB6E3D40}" type="presOf" srcId="{A3EF43B3-FC9F-4524-8B1A-E63D556CE260}" destId="{C813B1C2-2E52-4E60-9BEF-AE88AD9AEC0F}" srcOrd="0" destOrd="0" presId="urn:microsoft.com/office/officeart/2005/8/layout/chevron2"/>
    <dgm:cxn modelId="{B91DEDC0-3193-40F2-A5AC-1DEE06DCDCD1}" type="presParOf" srcId="{63938973-30D2-4D1F-AFB2-6E1F15820C94}" destId="{57541B76-C16C-4CD5-9AEE-39E584767836}" srcOrd="0" destOrd="0" presId="urn:microsoft.com/office/officeart/2005/8/layout/chevron2"/>
    <dgm:cxn modelId="{3B7B9E54-E107-424E-BC19-58910AD6F0DE}" type="presParOf" srcId="{57541B76-C16C-4CD5-9AEE-39E584767836}" destId="{C813B1C2-2E52-4E60-9BEF-AE88AD9AEC0F}" srcOrd="0" destOrd="0" presId="urn:microsoft.com/office/officeart/2005/8/layout/chevron2"/>
    <dgm:cxn modelId="{B96C1FD2-4F54-4D6D-8F43-2CB52D7A0E46}" type="presParOf" srcId="{57541B76-C16C-4CD5-9AEE-39E584767836}" destId="{82D82830-7FD7-45E4-A0AD-846D794E0D66}" srcOrd="1" destOrd="0" presId="urn:microsoft.com/office/officeart/2005/8/layout/chevron2"/>
    <dgm:cxn modelId="{B6724A7C-D0FA-4180-A28F-72B6C1DF9AB3}" type="presParOf" srcId="{63938973-30D2-4D1F-AFB2-6E1F15820C94}" destId="{8A5B04D8-3217-4EFA-9758-B0F6FAD1448B}" srcOrd="1" destOrd="0" presId="urn:microsoft.com/office/officeart/2005/8/layout/chevron2"/>
    <dgm:cxn modelId="{E1212C09-8D7B-4753-BF65-935C84D45BD4}" type="presParOf" srcId="{63938973-30D2-4D1F-AFB2-6E1F15820C94}" destId="{7D742EDE-708E-4D43-9D8B-703C5F586FDA}" srcOrd="2" destOrd="0" presId="urn:microsoft.com/office/officeart/2005/8/layout/chevron2"/>
    <dgm:cxn modelId="{67DBC5BD-6076-4C5C-A7D2-697F7B68DEED}" type="presParOf" srcId="{7D742EDE-708E-4D43-9D8B-703C5F586FDA}" destId="{E8EA6AC0-6B81-4D71-A5E8-8F0040AD86DC}" srcOrd="0" destOrd="0" presId="urn:microsoft.com/office/officeart/2005/8/layout/chevron2"/>
    <dgm:cxn modelId="{474F7097-8451-4644-B88B-A21F96EF1CEC}" type="presParOf" srcId="{7D742EDE-708E-4D43-9D8B-703C5F586FDA}" destId="{AF783156-72A8-48DD-A7CF-D896B4A2C9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2DD20D-7BE1-40BF-AC15-15EA3319B3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EF43B3-FC9F-4524-8B1A-E63D556CE260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2003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DE23000-DB85-4A51-B533-1E0C8FC74F15}" type="parTrans" cxnId="{F56B76D6-28DE-467E-BE8F-AC624EAA8EA1}">
      <dgm:prSet/>
      <dgm:spPr/>
      <dgm:t>
        <a:bodyPr/>
        <a:lstStyle/>
        <a:p>
          <a:endParaRPr lang="pt-BR"/>
        </a:p>
      </dgm:t>
    </dgm:pt>
    <dgm:pt modelId="{F16A57C2-B24C-4AFA-8B8D-CA349BE288AF}" type="sibTrans" cxnId="{F56B76D6-28DE-467E-BE8F-AC624EAA8EA1}">
      <dgm:prSet/>
      <dgm:spPr/>
      <dgm:t>
        <a:bodyPr/>
        <a:lstStyle/>
        <a:p>
          <a:endParaRPr lang="pt-BR"/>
        </a:p>
      </dgm:t>
    </dgm:pt>
    <dgm:pt modelId="{901F9D4A-95F7-43DF-9851-452A0D9B55D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Arial Narrow" pitchFamily="34" charset="0"/>
            </a:rPr>
            <a:t>INÍCIO DO ESTABELECIMENTO DE </a:t>
          </a:r>
          <a:r>
            <a:rPr lang="pt-BR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CENTROS PARA PESQUISA E DESENVOLVIMENTO DA CIPE</a:t>
          </a:r>
          <a:r>
            <a:rPr lang="pt-BR" sz="1800" b="1" i="1" baseline="30000" dirty="0" smtClean="0">
              <a:solidFill>
                <a:srgbClr val="FF0000"/>
              </a:solidFill>
              <a:latin typeface="Arial Narrow" pitchFamily="34" charset="0"/>
            </a:rPr>
            <a:t>® </a:t>
          </a:r>
          <a:r>
            <a:rPr lang="pt-BR" sz="1800" b="1" i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ACREDITADOS PELO CIE</a:t>
          </a:r>
          <a:endParaRPr lang="pt-BR" sz="18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C0F052FD-6236-430E-BB0A-1DCBB66F0010}" type="parTrans" cxnId="{A5E32285-6E02-41B2-8A7A-EA1C232A214D}">
      <dgm:prSet/>
      <dgm:spPr/>
      <dgm:t>
        <a:bodyPr/>
        <a:lstStyle/>
        <a:p>
          <a:endParaRPr lang="pt-BR"/>
        </a:p>
      </dgm:t>
    </dgm:pt>
    <dgm:pt modelId="{3791EF5A-3641-46A5-869B-C6DB635F61F0}" type="sibTrans" cxnId="{A5E32285-6E02-41B2-8A7A-EA1C232A214D}">
      <dgm:prSet/>
      <dgm:spPr/>
      <dgm:t>
        <a:bodyPr/>
        <a:lstStyle/>
        <a:p>
          <a:endParaRPr lang="pt-BR"/>
        </a:p>
      </dgm:t>
    </dgm:pt>
    <dgm:pt modelId="{AB9FF47E-C86B-41BD-8B33-86E117F32B29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Arial Narrow" pitchFamily="34" charset="0"/>
            </a:rPr>
            <a:t>ATUALMENTE, HÁ QUINZE </a:t>
          </a:r>
          <a:r>
            <a:rPr lang="pt-BR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CENTROS PARA PESQUISA E DESENVOLVIMENTO DA CIPE</a:t>
          </a:r>
          <a:r>
            <a:rPr lang="pt-BR" sz="1800" b="1" i="1" baseline="30000" dirty="0" smtClean="0">
              <a:solidFill>
                <a:srgbClr val="FF0000"/>
              </a:solidFill>
              <a:latin typeface="Arial Narrow" pitchFamily="34" charset="0"/>
            </a:rPr>
            <a:t>® </a:t>
          </a:r>
          <a:r>
            <a:rPr lang="pt-BR" sz="1800" b="1" i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ACREDITADOS PELO CIE </a:t>
          </a:r>
          <a:r>
            <a:rPr lang="pt-BR" sz="1800" b="1" dirty="0" smtClean="0">
              <a:solidFill>
                <a:schemeClr val="tx1"/>
              </a:solidFill>
              <a:latin typeface="Arial Narrow" pitchFamily="34" charset="0"/>
            </a:rPr>
            <a:t>DISTRIBUÍDOS NO MUNDO</a:t>
          </a:r>
          <a:endParaRPr lang="pt-BR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83D9659F-29A6-4DC0-BC30-2AB0315AEC06}" type="parTrans" cxnId="{0C7686D2-2F7F-45E1-A9E8-99D6599C18C2}">
      <dgm:prSet/>
      <dgm:spPr/>
      <dgm:t>
        <a:bodyPr/>
        <a:lstStyle/>
        <a:p>
          <a:endParaRPr lang="pt-BR"/>
        </a:p>
      </dgm:t>
    </dgm:pt>
    <dgm:pt modelId="{C14BD6B1-4EBE-4349-A5A8-7FD2B5AFDE72}" type="sibTrans" cxnId="{0C7686D2-2F7F-45E1-A9E8-99D6599C18C2}">
      <dgm:prSet/>
      <dgm:spPr/>
      <dgm:t>
        <a:bodyPr/>
        <a:lstStyle/>
        <a:p>
          <a:endParaRPr lang="pt-BR"/>
        </a:p>
      </dgm:t>
    </dgm:pt>
    <dgm:pt modelId="{63938973-30D2-4D1F-AFB2-6E1F15820C94}" type="pres">
      <dgm:prSet presAssocID="{472DD20D-7BE1-40BF-AC15-15EA3319B3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541B76-C16C-4CD5-9AEE-39E584767836}" type="pres">
      <dgm:prSet presAssocID="{A3EF43B3-FC9F-4524-8B1A-E63D556CE260}" presName="composite" presStyleCnt="0"/>
      <dgm:spPr/>
    </dgm:pt>
    <dgm:pt modelId="{C813B1C2-2E52-4E60-9BEF-AE88AD9AEC0F}" type="pres">
      <dgm:prSet presAssocID="{A3EF43B3-FC9F-4524-8B1A-E63D556CE260}" presName="parentText" presStyleLbl="alignNode1" presStyleIdx="0" presStyleCnt="1" custScaleX="132005" custScaleY="124974" custLinFactNeighborX="-23434" custLinFactNeighborY="8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82830-7FD7-45E4-A0AD-846D794E0D66}" type="pres">
      <dgm:prSet presAssocID="{A3EF43B3-FC9F-4524-8B1A-E63D556CE260}" presName="descendantText" presStyleLbl="alignAcc1" presStyleIdx="0" presStyleCnt="1" custScaleX="100000" custScaleY="126781" custLinFactNeighborX="-1158" custLinFactNeighborY="-122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7686D2-2F7F-45E1-A9E8-99D6599C18C2}" srcId="{A3EF43B3-FC9F-4524-8B1A-E63D556CE260}" destId="{AB9FF47E-C86B-41BD-8B33-86E117F32B29}" srcOrd="1" destOrd="0" parTransId="{83D9659F-29A6-4DC0-BC30-2AB0315AEC06}" sibTransId="{C14BD6B1-4EBE-4349-A5A8-7FD2B5AFDE72}"/>
    <dgm:cxn modelId="{1AD52DE8-050D-4645-BBB1-91627BB9079C}" type="presOf" srcId="{A3EF43B3-FC9F-4524-8B1A-E63D556CE260}" destId="{C813B1C2-2E52-4E60-9BEF-AE88AD9AEC0F}" srcOrd="0" destOrd="0" presId="urn:microsoft.com/office/officeart/2005/8/layout/chevron2"/>
    <dgm:cxn modelId="{F56B76D6-28DE-467E-BE8F-AC624EAA8EA1}" srcId="{472DD20D-7BE1-40BF-AC15-15EA3319B37F}" destId="{A3EF43B3-FC9F-4524-8B1A-E63D556CE260}" srcOrd="0" destOrd="0" parTransId="{4DE23000-DB85-4A51-B533-1E0C8FC74F15}" sibTransId="{F16A57C2-B24C-4AFA-8B8D-CA349BE288AF}"/>
    <dgm:cxn modelId="{C001F95F-833F-4A51-8294-EEEF515FFED4}" type="presOf" srcId="{AB9FF47E-C86B-41BD-8B33-86E117F32B29}" destId="{82D82830-7FD7-45E4-A0AD-846D794E0D66}" srcOrd="0" destOrd="1" presId="urn:microsoft.com/office/officeart/2005/8/layout/chevron2"/>
    <dgm:cxn modelId="{2C30DD64-1FC6-4914-BAE4-DFA3DFE90CF3}" type="presOf" srcId="{901F9D4A-95F7-43DF-9851-452A0D9B55D2}" destId="{82D82830-7FD7-45E4-A0AD-846D794E0D66}" srcOrd="0" destOrd="0" presId="urn:microsoft.com/office/officeart/2005/8/layout/chevron2"/>
    <dgm:cxn modelId="{26C0699D-CB25-4205-8AFE-E83E5F74BF4A}" type="presOf" srcId="{472DD20D-7BE1-40BF-AC15-15EA3319B37F}" destId="{63938973-30D2-4D1F-AFB2-6E1F15820C94}" srcOrd="0" destOrd="0" presId="urn:microsoft.com/office/officeart/2005/8/layout/chevron2"/>
    <dgm:cxn modelId="{A5E32285-6E02-41B2-8A7A-EA1C232A214D}" srcId="{A3EF43B3-FC9F-4524-8B1A-E63D556CE260}" destId="{901F9D4A-95F7-43DF-9851-452A0D9B55D2}" srcOrd="0" destOrd="0" parTransId="{C0F052FD-6236-430E-BB0A-1DCBB66F0010}" sibTransId="{3791EF5A-3641-46A5-869B-C6DB635F61F0}"/>
    <dgm:cxn modelId="{06B6918B-40DE-40A9-AF0C-262374D43DC3}" type="presParOf" srcId="{63938973-30D2-4D1F-AFB2-6E1F15820C94}" destId="{57541B76-C16C-4CD5-9AEE-39E584767836}" srcOrd="0" destOrd="0" presId="urn:microsoft.com/office/officeart/2005/8/layout/chevron2"/>
    <dgm:cxn modelId="{CF856AED-A7B8-4E96-A7C0-C5BC046E485D}" type="presParOf" srcId="{57541B76-C16C-4CD5-9AEE-39E584767836}" destId="{C813B1C2-2E52-4E60-9BEF-AE88AD9AEC0F}" srcOrd="0" destOrd="0" presId="urn:microsoft.com/office/officeart/2005/8/layout/chevron2"/>
    <dgm:cxn modelId="{DCD53378-A2BD-4FA4-B924-42C65F0852B6}" type="presParOf" srcId="{57541B76-C16C-4CD5-9AEE-39E584767836}" destId="{82D82830-7FD7-45E4-A0AD-846D794E0D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2DD20D-7BE1-40BF-AC15-15EA3319B37F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3EF43B3-FC9F-4524-8B1A-E63D556CE260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2005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DE23000-DB85-4A51-B533-1E0C8FC74F15}" type="parTrans" cxnId="{F56B76D6-28DE-467E-BE8F-AC624EAA8EA1}">
      <dgm:prSet/>
      <dgm:spPr/>
      <dgm:t>
        <a:bodyPr/>
        <a:lstStyle/>
        <a:p>
          <a:endParaRPr lang="pt-BR"/>
        </a:p>
      </dgm:t>
    </dgm:pt>
    <dgm:pt modelId="{F16A57C2-B24C-4AFA-8B8D-CA349BE288AF}" type="sibTrans" cxnId="{F56B76D6-28DE-467E-BE8F-AC624EAA8EA1}">
      <dgm:prSet/>
      <dgm:spPr/>
      <dgm:t>
        <a:bodyPr/>
        <a:lstStyle/>
        <a:p>
          <a:endParaRPr lang="pt-BR"/>
        </a:p>
      </dgm:t>
    </dgm:pt>
    <dgm:pt modelId="{901F9D4A-95F7-43DF-9851-452A0D9B55D2}">
      <dgm:prSet phldrT="[Texto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 Narrow" pitchFamily="34" charset="0"/>
            </a:rPr>
            <a:t>PUBLICAÇÃO DA </a:t>
          </a:r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CIPE</a:t>
          </a:r>
          <a:r>
            <a:rPr lang="pt-BR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®</a:t>
          </a:r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VERSÃO 1.0  </a:t>
          </a:r>
          <a:endParaRPr lang="pt-BR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C0F052FD-6236-430E-BB0A-1DCBB66F0010}" type="parTrans" cxnId="{A5E32285-6E02-41B2-8A7A-EA1C232A214D}">
      <dgm:prSet/>
      <dgm:spPr/>
      <dgm:t>
        <a:bodyPr/>
        <a:lstStyle/>
        <a:p>
          <a:endParaRPr lang="pt-BR"/>
        </a:p>
      </dgm:t>
    </dgm:pt>
    <dgm:pt modelId="{3791EF5A-3641-46A5-869B-C6DB635F61F0}" type="sibTrans" cxnId="{A5E32285-6E02-41B2-8A7A-EA1C232A214D}">
      <dgm:prSet/>
      <dgm:spPr/>
      <dgm:t>
        <a:bodyPr/>
        <a:lstStyle/>
        <a:p>
          <a:endParaRPr lang="pt-BR"/>
        </a:p>
      </dgm:t>
    </dgm:pt>
    <dgm:pt modelId="{75AAE329-6D76-4A94-A9DA-FDF5542BC30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b="1" smtClean="0">
              <a:latin typeface="Arial Narrow" pitchFamily="34" charset="0"/>
            </a:rPr>
            <a:t>UTILIZAÇÃO DE UMA ABORDAGEM FORMAL, ONTOLÓGICA, PARA ORGANIZAR OS CONCEITOS DO DOMÍNIO DA ENFERMAGEM </a:t>
          </a:r>
          <a:endParaRPr lang="pt-BR" b="1" dirty="0" smtClean="0">
            <a:latin typeface="Arial Narrow" pitchFamily="34" charset="0"/>
          </a:endParaRPr>
        </a:p>
      </dgm:t>
    </dgm:pt>
    <dgm:pt modelId="{48BE4473-1E83-4D76-A829-08B716630FAC}" type="parTrans" cxnId="{0DEB3CC3-1F96-419A-B4BF-61FB537D5E91}">
      <dgm:prSet/>
      <dgm:spPr/>
      <dgm:t>
        <a:bodyPr/>
        <a:lstStyle/>
        <a:p>
          <a:endParaRPr lang="pt-BR"/>
        </a:p>
      </dgm:t>
    </dgm:pt>
    <dgm:pt modelId="{9CECC53B-9B66-4D72-B190-BC22D72258D8}" type="sibTrans" cxnId="{0DEB3CC3-1F96-419A-B4BF-61FB537D5E91}">
      <dgm:prSet/>
      <dgm:spPr/>
      <dgm:t>
        <a:bodyPr/>
        <a:lstStyle/>
        <a:p>
          <a:endParaRPr lang="pt-BR"/>
        </a:p>
      </dgm:t>
    </dgm:pt>
    <dgm:pt modelId="{009A864A-2302-4303-BE8A-9138CF0DA46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MODELO DE SETE EIXOS</a:t>
          </a:r>
          <a:endParaRPr lang="pt-BR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CBB81652-46E3-463A-B0A3-3F70D732EE5F}" type="parTrans" cxnId="{F925D0B2-744F-40F8-9281-6AA78862E040}">
      <dgm:prSet/>
      <dgm:spPr/>
      <dgm:t>
        <a:bodyPr/>
        <a:lstStyle/>
        <a:p>
          <a:endParaRPr lang="pt-BR"/>
        </a:p>
      </dgm:t>
    </dgm:pt>
    <dgm:pt modelId="{2297EECF-C883-4655-90EF-DDB838AE1845}" type="sibTrans" cxnId="{F925D0B2-744F-40F8-9281-6AA78862E040}">
      <dgm:prSet/>
      <dgm:spPr/>
      <dgm:t>
        <a:bodyPr/>
        <a:lstStyle/>
        <a:p>
          <a:endParaRPr lang="pt-BR"/>
        </a:p>
      </dgm:t>
    </dgm:pt>
    <dgm:pt modelId="{52A97CC6-1E8E-41E0-A95C-0C85720BED64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b="1" dirty="0" smtClean="0">
              <a:latin typeface="Arial Narrow" pitchFamily="34" charset="0"/>
            </a:rPr>
            <a:t>A CIPE</a:t>
          </a:r>
          <a:r>
            <a:rPr lang="pt-BR" b="1" baseline="30000" dirty="0" smtClean="0">
              <a:latin typeface="Arial Narrow" pitchFamily="34" charset="0"/>
            </a:rPr>
            <a:t>®</a:t>
          </a:r>
          <a:r>
            <a:rPr lang="pt-BR" b="1" dirty="0" smtClean="0">
              <a:latin typeface="Arial Narrow" pitchFamily="34" charset="0"/>
            </a:rPr>
            <a:t> PASSA A SE CARACTERIZAR, ALÉM DE UMA </a:t>
          </a:r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TERMINOLOGIA COMBINATÓRIA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, </a:t>
          </a:r>
          <a:r>
            <a:rPr lang="pt-BR" b="1" dirty="0" smtClean="0">
              <a:effectLst/>
              <a:latin typeface="Arial Narrow" pitchFamily="34" charset="0"/>
            </a:rPr>
            <a:t>COMO UMA </a:t>
          </a:r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TERMINOLOGIA ENUMERATIVA</a:t>
          </a:r>
          <a:endParaRPr lang="pt-BR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7F6001CA-B4BD-4894-BC2F-F769EE7E4B79}" type="parTrans" cxnId="{CD20170F-2A9D-48B5-A7DB-D32ECDC82526}">
      <dgm:prSet/>
      <dgm:spPr/>
      <dgm:t>
        <a:bodyPr/>
        <a:lstStyle/>
        <a:p>
          <a:endParaRPr lang="pt-BR"/>
        </a:p>
      </dgm:t>
    </dgm:pt>
    <dgm:pt modelId="{AFF448EF-EC98-42E8-BFA5-7E5D3C0B3D1E}" type="sibTrans" cxnId="{CD20170F-2A9D-48B5-A7DB-D32ECDC82526}">
      <dgm:prSet/>
      <dgm:spPr/>
      <dgm:t>
        <a:bodyPr/>
        <a:lstStyle/>
        <a:p>
          <a:endParaRPr lang="pt-BR"/>
        </a:p>
      </dgm:t>
    </dgm:pt>
    <dgm:pt modelId="{63938973-30D2-4D1F-AFB2-6E1F15820C94}" type="pres">
      <dgm:prSet presAssocID="{472DD20D-7BE1-40BF-AC15-15EA3319B3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541B76-C16C-4CD5-9AEE-39E584767836}" type="pres">
      <dgm:prSet presAssocID="{A3EF43B3-FC9F-4524-8B1A-E63D556CE260}" presName="composite" presStyleCnt="0"/>
      <dgm:spPr/>
      <dgm:t>
        <a:bodyPr/>
        <a:lstStyle/>
        <a:p>
          <a:endParaRPr lang="pt-BR"/>
        </a:p>
      </dgm:t>
    </dgm:pt>
    <dgm:pt modelId="{C813B1C2-2E52-4E60-9BEF-AE88AD9AEC0F}" type="pres">
      <dgm:prSet presAssocID="{A3EF43B3-FC9F-4524-8B1A-E63D556CE260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82830-7FD7-45E4-A0AD-846D794E0D66}" type="pres">
      <dgm:prSet presAssocID="{A3EF43B3-FC9F-4524-8B1A-E63D556CE26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E32285-6E02-41B2-8A7A-EA1C232A214D}" srcId="{A3EF43B3-FC9F-4524-8B1A-E63D556CE260}" destId="{901F9D4A-95F7-43DF-9851-452A0D9B55D2}" srcOrd="0" destOrd="0" parTransId="{C0F052FD-6236-430E-BB0A-1DCBB66F0010}" sibTransId="{3791EF5A-3641-46A5-869B-C6DB635F61F0}"/>
    <dgm:cxn modelId="{F56B76D6-28DE-467E-BE8F-AC624EAA8EA1}" srcId="{472DD20D-7BE1-40BF-AC15-15EA3319B37F}" destId="{A3EF43B3-FC9F-4524-8B1A-E63D556CE260}" srcOrd="0" destOrd="0" parTransId="{4DE23000-DB85-4A51-B533-1E0C8FC74F15}" sibTransId="{F16A57C2-B24C-4AFA-8B8D-CA349BE288AF}"/>
    <dgm:cxn modelId="{99F8123C-0F91-4927-8ADE-7E6EFDF0DB1D}" type="presOf" srcId="{009A864A-2302-4303-BE8A-9138CF0DA463}" destId="{82D82830-7FD7-45E4-A0AD-846D794E0D66}" srcOrd="0" destOrd="2" presId="urn:microsoft.com/office/officeart/2005/8/layout/chevron2"/>
    <dgm:cxn modelId="{A24E3739-90C8-4587-B2E6-F708D7CE70A7}" type="presOf" srcId="{901F9D4A-95F7-43DF-9851-452A0D9B55D2}" destId="{82D82830-7FD7-45E4-A0AD-846D794E0D66}" srcOrd="0" destOrd="0" presId="urn:microsoft.com/office/officeart/2005/8/layout/chevron2"/>
    <dgm:cxn modelId="{CD20170F-2A9D-48B5-A7DB-D32ECDC82526}" srcId="{A3EF43B3-FC9F-4524-8B1A-E63D556CE260}" destId="{52A97CC6-1E8E-41E0-A95C-0C85720BED64}" srcOrd="3" destOrd="0" parTransId="{7F6001CA-B4BD-4894-BC2F-F769EE7E4B79}" sibTransId="{AFF448EF-EC98-42E8-BFA5-7E5D3C0B3D1E}"/>
    <dgm:cxn modelId="{BC287E07-890C-4243-AA24-2326DFCC1FE4}" type="presOf" srcId="{52A97CC6-1E8E-41E0-A95C-0C85720BED64}" destId="{82D82830-7FD7-45E4-A0AD-846D794E0D66}" srcOrd="0" destOrd="3" presId="urn:microsoft.com/office/officeart/2005/8/layout/chevron2"/>
    <dgm:cxn modelId="{9FD80A2D-FF5F-431A-8AF2-C626DD66D151}" type="presOf" srcId="{75AAE329-6D76-4A94-A9DA-FDF5542BC30E}" destId="{82D82830-7FD7-45E4-A0AD-846D794E0D66}" srcOrd="0" destOrd="1" presId="urn:microsoft.com/office/officeart/2005/8/layout/chevron2"/>
    <dgm:cxn modelId="{BF17F424-7C07-4A76-8B7D-37E4521D7636}" type="presOf" srcId="{472DD20D-7BE1-40BF-AC15-15EA3319B37F}" destId="{63938973-30D2-4D1F-AFB2-6E1F15820C94}" srcOrd="0" destOrd="0" presId="urn:microsoft.com/office/officeart/2005/8/layout/chevron2"/>
    <dgm:cxn modelId="{F925D0B2-744F-40F8-9281-6AA78862E040}" srcId="{A3EF43B3-FC9F-4524-8B1A-E63D556CE260}" destId="{009A864A-2302-4303-BE8A-9138CF0DA463}" srcOrd="2" destOrd="0" parTransId="{CBB81652-46E3-463A-B0A3-3F70D732EE5F}" sibTransId="{2297EECF-C883-4655-90EF-DDB838AE1845}"/>
    <dgm:cxn modelId="{0DEB3CC3-1F96-419A-B4BF-61FB537D5E91}" srcId="{A3EF43B3-FC9F-4524-8B1A-E63D556CE260}" destId="{75AAE329-6D76-4A94-A9DA-FDF5542BC30E}" srcOrd="1" destOrd="0" parTransId="{48BE4473-1E83-4D76-A829-08B716630FAC}" sibTransId="{9CECC53B-9B66-4D72-B190-BC22D72258D8}"/>
    <dgm:cxn modelId="{8A094B55-0584-45ED-A630-7D8DFFDA7188}" type="presOf" srcId="{A3EF43B3-FC9F-4524-8B1A-E63D556CE260}" destId="{C813B1C2-2E52-4E60-9BEF-AE88AD9AEC0F}" srcOrd="0" destOrd="0" presId="urn:microsoft.com/office/officeart/2005/8/layout/chevron2"/>
    <dgm:cxn modelId="{DC5FA0DC-56BD-4C29-992E-5F64789E3F6D}" type="presParOf" srcId="{63938973-30D2-4D1F-AFB2-6E1F15820C94}" destId="{57541B76-C16C-4CD5-9AEE-39E584767836}" srcOrd="0" destOrd="0" presId="urn:microsoft.com/office/officeart/2005/8/layout/chevron2"/>
    <dgm:cxn modelId="{EE00EDEA-E4A2-4741-84FF-A1A5FAFE0D8B}" type="presParOf" srcId="{57541B76-C16C-4CD5-9AEE-39E584767836}" destId="{C813B1C2-2E52-4E60-9BEF-AE88AD9AEC0F}" srcOrd="0" destOrd="0" presId="urn:microsoft.com/office/officeart/2005/8/layout/chevron2"/>
    <dgm:cxn modelId="{BC8A678D-2254-4C2E-949D-A0BA820FEFE6}" type="presParOf" srcId="{57541B76-C16C-4CD5-9AEE-39E584767836}" destId="{82D82830-7FD7-45E4-A0AD-846D794E0D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2DD20D-7BE1-40BF-AC15-15EA3319B3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EF43B3-FC9F-4524-8B1A-E63D556CE260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2008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DE23000-DB85-4A51-B533-1E0C8FC74F15}" type="parTrans" cxnId="{F56B76D6-28DE-467E-BE8F-AC624EAA8EA1}">
      <dgm:prSet/>
      <dgm:spPr/>
      <dgm:t>
        <a:bodyPr/>
        <a:lstStyle/>
        <a:p>
          <a:endParaRPr lang="pt-BR"/>
        </a:p>
      </dgm:t>
    </dgm:pt>
    <dgm:pt modelId="{F16A57C2-B24C-4AFA-8B8D-CA349BE288AF}" type="sibTrans" cxnId="{F56B76D6-28DE-467E-BE8F-AC624EAA8EA1}">
      <dgm:prSet/>
      <dgm:spPr/>
      <dgm:t>
        <a:bodyPr/>
        <a:lstStyle/>
        <a:p>
          <a:endParaRPr lang="pt-BR"/>
        </a:p>
      </dgm:t>
    </dgm:pt>
    <dgm:pt modelId="{901F9D4A-95F7-43DF-9851-452A0D9B55D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1800" b="1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1800" b="1" dirty="0" smtClean="0">
              <a:solidFill>
                <a:schemeClr val="tx1"/>
              </a:solidFill>
              <a:latin typeface="Arial Narrow" pitchFamily="34" charset="0"/>
            </a:rPr>
            <a:t> VERSÃO 1.1</a:t>
          </a:r>
          <a:endParaRPr lang="pt-BR" sz="1800" dirty="0">
            <a:latin typeface="Arial Narrow" pitchFamily="34" charset="0"/>
          </a:endParaRPr>
        </a:p>
      </dgm:t>
    </dgm:pt>
    <dgm:pt modelId="{C0F052FD-6236-430E-BB0A-1DCBB66F0010}" type="parTrans" cxnId="{A5E32285-6E02-41B2-8A7A-EA1C232A214D}">
      <dgm:prSet/>
      <dgm:spPr/>
      <dgm:t>
        <a:bodyPr/>
        <a:lstStyle/>
        <a:p>
          <a:endParaRPr lang="pt-BR"/>
        </a:p>
      </dgm:t>
    </dgm:pt>
    <dgm:pt modelId="{3791EF5A-3641-46A5-869B-C6DB635F61F0}" type="sibTrans" cxnId="{A5E32285-6E02-41B2-8A7A-EA1C232A214D}">
      <dgm:prSet/>
      <dgm:spPr/>
      <dgm:t>
        <a:bodyPr/>
        <a:lstStyle/>
        <a:p>
          <a:endParaRPr lang="pt-BR"/>
        </a:p>
      </dgm:t>
    </dgm:pt>
    <dgm:pt modelId="{AB93FF02-B18D-4ECB-A0CC-8B23357D020E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2009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4FB4F22-42B8-4A21-B8D8-13F1645881E9}" type="parTrans" cxnId="{3A17B4F3-450F-4741-B20E-3EC0DA4E3C1A}">
      <dgm:prSet/>
      <dgm:spPr/>
      <dgm:t>
        <a:bodyPr/>
        <a:lstStyle/>
        <a:p>
          <a:endParaRPr lang="pt-BR"/>
        </a:p>
      </dgm:t>
    </dgm:pt>
    <dgm:pt modelId="{C713124E-B5FA-42E4-8D42-5B5C1AB6F8F4}" type="sibTrans" cxnId="{3A17B4F3-450F-4741-B20E-3EC0DA4E3C1A}">
      <dgm:prSet/>
      <dgm:spPr/>
      <dgm:t>
        <a:bodyPr/>
        <a:lstStyle/>
        <a:p>
          <a:endParaRPr lang="pt-BR"/>
        </a:p>
      </dgm:t>
    </dgm:pt>
    <dgm:pt modelId="{7D5F7A78-FA38-4B87-AAB6-B41A7F16ACCB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2000" b="1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000" b="1" dirty="0" smtClean="0">
              <a:solidFill>
                <a:schemeClr val="tx1"/>
              </a:solidFill>
              <a:latin typeface="Arial Narrow" pitchFamily="34" charset="0"/>
            </a:rPr>
            <a:t> VERSÃO 2.0</a:t>
          </a:r>
          <a:endParaRPr lang="pt-BR" sz="2000" dirty="0">
            <a:latin typeface="Arial Narrow" pitchFamily="34" charset="0"/>
          </a:endParaRPr>
        </a:p>
      </dgm:t>
    </dgm:pt>
    <dgm:pt modelId="{A3896323-783F-4033-884C-E07FC1B2BAE0}" type="parTrans" cxnId="{B2300A94-37F3-4117-AF4D-36A1A61497B7}">
      <dgm:prSet/>
      <dgm:spPr/>
      <dgm:t>
        <a:bodyPr/>
        <a:lstStyle/>
        <a:p>
          <a:endParaRPr lang="pt-BR"/>
        </a:p>
      </dgm:t>
    </dgm:pt>
    <dgm:pt modelId="{75496941-7059-40C4-A228-73914E08E52E}" type="sibTrans" cxnId="{B2300A94-37F3-4117-AF4D-36A1A61497B7}">
      <dgm:prSet/>
      <dgm:spPr/>
      <dgm:t>
        <a:bodyPr/>
        <a:lstStyle/>
        <a:p>
          <a:endParaRPr lang="pt-BR"/>
        </a:p>
      </dgm:t>
    </dgm:pt>
    <dgm:pt modelId="{847E8432-E6E8-44D6-AD05-B5431ABE05FE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2011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5FD93AC4-7E9B-4805-AA15-32256FA09945}" type="parTrans" cxnId="{9A4D37F3-B84E-4AC0-B5AA-D010E7BD6F7F}">
      <dgm:prSet/>
      <dgm:spPr/>
      <dgm:t>
        <a:bodyPr/>
        <a:lstStyle/>
        <a:p>
          <a:endParaRPr lang="pt-BR"/>
        </a:p>
      </dgm:t>
    </dgm:pt>
    <dgm:pt modelId="{8BAA6637-07B8-43BA-881D-A962711CDE24}" type="sibTrans" cxnId="{9A4D37F3-B84E-4AC0-B5AA-D010E7BD6F7F}">
      <dgm:prSet/>
      <dgm:spPr/>
      <dgm:t>
        <a:bodyPr/>
        <a:lstStyle/>
        <a:p>
          <a:endParaRPr lang="pt-BR"/>
        </a:p>
      </dgm:t>
    </dgm:pt>
    <dgm:pt modelId="{3B62C4F8-E90A-417B-B4BD-1CA2850764CC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2000" b="1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000" b="1" dirty="0" smtClean="0">
              <a:solidFill>
                <a:schemeClr val="tx1"/>
              </a:solidFill>
              <a:latin typeface="Arial Narrow" pitchFamily="34" charset="0"/>
            </a:rPr>
            <a:t> VERSÃO 3.0</a:t>
          </a:r>
          <a:endParaRPr lang="pt-BR" sz="2000" dirty="0">
            <a:latin typeface="Arial Narrow" pitchFamily="34" charset="0"/>
          </a:endParaRPr>
        </a:p>
      </dgm:t>
    </dgm:pt>
    <dgm:pt modelId="{30DC06D4-3AFE-4545-A253-720960761A3B}" type="parTrans" cxnId="{45F69857-EA86-46E0-9838-FF7012748F11}">
      <dgm:prSet/>
      <dgm:spPr/>
      <dgm:t>
        <a:bodyPr/>
        <a:lstStyle/>
        <a:p>
          <a:endParaRPr lang="pt-BR"/>
        </a:p>
      </dgm:t>
    </dgm:pt>
    <dgm:pt modelId="{08AD6EDD-BFB9-42A8-A460-22145E0D2329}" type="sibTrans" cxnId="{45F69857-EA86-46E0-9838-FF7012748F11}">
      <dgm:prSet/>
      <dgm:spPr/>
      <dgm:t>
        <a:bodyPr/>
        <a:lstStyle/>
        <a:p>
          <a:endParaRPr lang="pt-BR"/>
        </a:p>
      </dgm:t>
    </dgm:pt>
    <dgm:pt modelId="{14AD79F9-CA5B-4E6F-AD61-A7A6D203ABA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INCLUSÃO DA  CIPE</a:t>
          </a:r>
          <a:r>
            <a:rPr lang="pt-BR" sz="1800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®</a:t>
          </a:r>
          <a:r>
            <a:rPr lang="pt-BR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 NA FAMÍLIA DE CLASSIFICAÇÕES INTERNACIONAIS DA OMS</a:t>
          </a:r>
          <a:endParaRPr lang="pt-BR" sz="1800" dirty="0">
            <a:latin typeface="Arial Narrow" pitchFamily="34" charset="0"/>
          </a:endParaRPr>
        </a:p>
      </dgm:t>
    </dgm:pt>
    <dgm:pt modelId="{A9A4A742-5945-45B4-84F5-DD4E968AEE3C}" type="parTrans" cxnId="{6E2FAF79-C5F6-4D75-9985-EBA81CEA4E9F}">
      <dgm:prSet/>
      <dgm:spPr/>
      <dgm:t>
        <a:bodyPr/>
        <a:lstStyle/>
        <a:p>
          <a:endParaRPr lang="pt-BR"/>
        </a:p>
      </dgm:t>
    </dgm:pt>
    <dgm:pt modelId="{ECA647B1-DC48-43FC-80D5-664F96ECC175}" type="sibTrans" cxnId="{6E2FAF79-C5F6-4D75-9985-EBA81CEA4E9F}">
      <dgm:prSet/>
      <dgm:spPr/>
      <dgm:t>
        <a:bodyPr/>
        <a:lstStyle/>
        <a:p>
          <a:endParaRPr lang="pt-BR"/>
        </a:p>
      </dgm:t>
    </dgm:pt>
    <dgm:pt modelId="{63938973-30D2-4D1F-AFB2-6E1F15820C94}" type="pres">
      <dgm:prSet presAssocID="{472DD20D-7BE1-40BF-AC15-15EA3319B3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541B76-C16C-4CD5-9AEE-39E584767836}" type="pres">
      <dgm:prSet presAssocID="{A3EF43B3-FC9F-4524-8B1A-E63D556CE260}" presName="composite" presStyleCnt="0"/>
      <dgm:spPr/>
    </dgm:pt>
    <dgm:pt modelId="{C813B1C2-2E52-4E60-9BEF-AE88AD9AEC0F}" type="pres">
      <dgm:prSet presAssocID="{A3EF43B3-FC9F-4524-8B1A-E63D556CE2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82830-7FD7-45E4-A0AD-846D794E0D66}" type="pres">
      <dgm:prSet presAssocID="{A3EF43B3-FC9F-4524-8B1A-E63D556CE2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D8-3217-4EFA-9758-B0F6FAD1448B}" type="pres">
      <dgm:prSet presAssocID="{F16A57C2-B24C-4AFA-8B8D-CA349BE288AF}" presName="sp" presStyleCnt="0"/>
      <dgm:spPr/>
    </dgm:pt>
    <dgm:pt modelId="{7D742EDE-708E-4D43-9D8B-703C5F586FDA}" type="pres">
      <dgm:prSet presAssocID="{AB93FF02-B18D-4ECB-A0CC-8B23357D020E}" presName="composite" presStyleCnt="0"/>
      <dgm:spPr/>
    </dgm:pt>
    <dgm:pt modelId="{E8EA6AC0-6B81-4D71-A5E8-8F0040AD86DC}" type="pres">
      <dgm:prSet presAssocID="{AB93FF02-B18D-4ECB-A0CC-8B23357D02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783156-72A8-48DD-A7CF-D896B4A2C933}" type="pres">
      <dgm:prSet presAssocID="{AB93FF02-B18D-4ECB-A0CC-8B23357D02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7AC8B8-FDE3-4D0E-A103-1A3A06D4CE3F}" type="pres">
      <dgm:prSet presAssocID="{C713124E-B5FA-42E4-8D42-5B5C1AB6F8F4}" presName="sp" presStyleCnt="0"/>
      <dgm:spPr/>
    </dgm:pt>
    <dgm:pt modelId="{B4C48FFB-46DA-4716-AD7E-B4EA5E40305D}" type="pres">
      <dgm:prSet presAssocID="{847E8432-E6E8-44D6-AD05-B5431ABE05FE}" presName="composite" presStyleCnt="0"/>
      <dgm:spPr/>
    </dgm:pt>
    <dgm:pt modelId="{9C8A71A1-FD19-4579-9F62-08AA084D50BE}" type="pres">
      <dgm:prSet presAssocID="{847E8432-E6E8-44D6-AD05-B5431ABE05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7F2863-64FB-4AED-8B0E-CA2CB9E81CF3}" type="pres">
      <dgm:prSet presAssocID="{847E8432-E6E8-44D6-AD05-B5431ABE05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F69857-EA86-46E0-9838-FF7012748F11}" srcId="{847E8432-E6E8-44D6-AD05-B5431ABE05FE}" destId="{3B62C4F8-E90A-417B-B4BD-1CA2850764CC}" srcOrd="0" destOrd="0" parTransId="{30DC06D4-3AFE-4545-A253-720960761A3B}" sibTransId="{08AD6EDD-BFB9-42A8-A460-22145E0D2329}"/>
    <dgm:cxn modelId="{C79DD38E-C634-4A83-AAC4-90BBF24A684C}" type="presOf" srcId="{14AD79F9-CA5B-4E6F-AD61-A7A6D203ABA2}" destId="{82D82830-7FD7-45E4-A0AD-846D794E0D66}" srcOrd="0" destOrd="1" presId="urn:microsoft.com/office/officeart/2005/8/layout/chevron2"/>
    <dgm:cxn modelId="{487A6C5C-5842-4F0F-AF80-3CF561FA836B}" type="presOf" srcId="{472DD20D-7BE1-40BF-AC15-15EA3319B37F}" destId="{63938973-30D2-4D1F-AFB2-6E1F15820C94}" srcOrd="0" destOrd="0" presId="urn:microsoft.com/office/officeart/2005/8/layout/chevron2"/>
    <dgm:cxn modelId="{B874C520-2BE9-4552-8803-866E8F2D38C8}" type="presOf" srcId="{847E8432-E6E8-44D6-AD05-B5431ABE05FE}" destId="{9C8A71A1-FD19-4579-9F62-08AA084D50BE}" srcOrd="0" destOrd="0" presId="urn:microsoft.com/office/officeart/2005/8/layout/chevron2"/>
    <dgm:cxn modelId="{50EC7DA9-20B0-49F3-A6AC-9D1F9B9D1F49}" type="presOf" srcId="{901F9D4A-95F7-43DF-9851-452A0D9B55D2}" destId="{82D82830-7FD7-45E4-A0AD-846D794E0D66}" srcOrd="0" destOrd="0" presId="urn:microsoft.com/office/officeart/2005/8/layout/chevron2"/>
    <dgm:cxn modelId="{2E87D78C-FA09-4C62-BEC3-C33B1F111549}" type="presOf" srcId="{3B62C4F8-E90A-417B-B4BD-1CA2850764CC}" destId="{5A7F2863-64FB-4AED-8B0E-CA2CB9E81CF3}" srcOrd="0" destOrd="0" presId="urn:microsoft.com/office/officeart/2005/8/layout/chevron2"/>
    <dgm:cxn modelId="{B2300A94-37F3-4117-AF4D-36A1A61497B7}" srcId="{AB93FF02-B18D-4ECB-A0CC-8B23357D020E}" destId="{7D5F7A78-FA38-4B87-AAB6-B41A7F16ACCB}" srcOrd="0" destOrd="0" parTransId="{A3896323-783F-4033-884C-E07FC1B2BAE0}" sibTransId="{75496941-7059-40C4-A228-73914E08E52E}"/>
    <dgm:cxn modelId="{62DEC712-D9C7-49E1-B759-D94A3244783C}" type="presOf" srcId="{7D5F7A78-FA38-4B87-AAB6-B41A7F16ACCB}" destId="{AF783156-72A8-48DD-A7CF-D896B4A2C933}" srcOrd="0" destOrd="0" presId="urn:microsoft.com/office/officeart/2005/8/layout/chevron2"/>
    <dgm:cxn modelId="{6E2FAF79-C5F6-4D75-9985-EBA81CEA4E9F}" srcId="{A3EF43B3-FC9F-4524-8B1A-E63D556CE260}" destId="{14AD79F9-CA5B-4E6F-AD61-A7A6D203ABA2}" srcOrd="1" destOrd="0" parTransId="{A9A4A742-5945-45B4-84F5-DD4E968AEE3C}" sibTransId="{ECA647B1-DC48-43FC-80D5-664F96ECC175}"/>
    <dgm:cxn modelId="{9A4D37F3-B84E-4AC0-B5AA-D010E7BD6F7F}" srcId="{472DD20D-7BE1-40BF-AC15-15EA3319B37F}" destId="{847E8432-E6E8-44D6-AD05-B5431ABE05FE}" srcOrd="2" destOrd="0" parTransId="{5FD93AC4-7E9B-4805-AA15-32256FA09945}" sibTransId="{8BAA6637-07B8-43BA-881D-A962711CDE24}"/>
    <dgm:cxn modelId="{3A17B4F3-450F-4741-B20E-3EC0DA4E3C1A}" srcId="{472DD20D-7BE1-40BF-AC15-15EA3319B37F}" destId="{AB93FF02-B18D-4ECB-A0CC-8B23357D020E}" srcOrd="1" destOrd="0" parTransId="{34FB4F22-42B8-4A21-B8D8-13F1645881E9}" sibTransId="{C713124E-B5FA-42E4-8D42-5B5C1AB6F8F4}"/>
    <dgm:cxn modelId="{3B2079E5-763B-4D8A-9BC1-A2D88D7F5716}" type="presOf" srcId="{A3EF43B3-FC9F-4524-8B1A-E63D556CE260}" destId="{C813B1C2-2E52-4E60-9BEF-AE88AD9AEC0F}" srcOrd="0" destOrd="0" presId="urn:microsoft.com/office/officeart/2005/8/layout/chevron2"/>
    <dgm:cxn modelId="{41BE9FEE-E041-427A-909A-7F77AF898A61}" type="presOf" srcId="{AB93FF02-B18D-4ECB-A0CC-8B23357D020E}" destId="{E8EA6AC0-6B81-4D71-A5E8-8F0040AD86DC}" srcOrd="0" destOrd="0" presId="urn:microsoft.com/office/officeart/2005/8/layout/chevron2"/>
    <dgm:cxn modelId="{F56B76D6-28DE-467E-BE8F-AC624EAA8EA1}" srcId="{472DD20D-7BE1-40BF-AC15-15EA3319B37F}" destId="{A3EF43B3-FC9F-4524-8B1A-E63D556CE260}" srcOrd="0" destOrd="0" parTransId="{4DE23000-DB85-4A51-B533-1E0C8FC74F15}" sibTransId="{F16A57C2-B24C-4AFA-8B8D-CA349BE288AF}"/>
    <dgm:cxn modelId="{A5E32285-6E02-41B2-8A7A-EA1C232A214D}" srcId="{A3EF43B3-FC9F-4524-8B1A-E63D556CE260}" destId="{901F9D4A-95F7-43DF-9851-452A0D9B55D2}" srcOrd="0" destOrd="0" parTransId="{C0F052FD-6236-430E-BB0A-1DCBB66F0010}" sibTransId="{3791EF5A-3641-46A5-869B-C6DB635F61F0}"/>
    <dgm:cxn modelId="{89B82FDC-698C-4F5B-B294-AE65FBBB3DE0}" type="presParOf" srcId="{63938973-30D2-4D1F-AFB2-6E1F15820C94}" destId="{57541B76-C16C-4CD5-9AEE-39E584767836}" srcOrd="0" destOrd="0" presId="urn:microsoft.com/office/officeart/2005/8/layout/chevron2"/>
    <dgm:cxn modelId="{2F98908B-0828-43E1-B872-3C116563E4E7}" type="presParOf" srcId="{57541B76-C16C-4CD5-9AEE-39E584767836}" destId="{C813B1C2-2E52-4E60-9BEF-AE88AD9AEC0F}" srcOrd="0" destOrd="0" presId="urn:microsoft.com/office/officeart/2005/8/layout/chevron2"/>
    <dgm:cxn modelId="{846D7DCD-5B33-4747-98D2-782309B3490A}" type="presParOf" srcId="{57541B76-C16C-4CD5-9AEE-39E584767836}" destId="{82D82830-7FD7-45E4-A0AD-846D794E0D66}" srcOrd="1" destOrd="0" presId="urn:microsoft.com/office/officeart/2005/8/layout/chevron2"/>
    <dgm:cxn modelId="{7301203A-2EA2-44C5-9FB0-8D6C3A3910C7}" type="presParOf" srcId="{63938973-30D2-4D1F-AFB2-6E1F15820C94}" destId="{8A5B04D8-3217-4EFA-9758-B0F6FAD1448B}" srcOrd="1" destOrd="0" presId="urn:microsoft.com/office/officeart/2005/8/layout/chevron2"/>
    <dgm:cxn modelId="{3C2A647F-2892-482B-9874-A6710F85F71E}" type="presParOf" srcId="{63938973-30D2-4D1F-AFB2-6E1F15820C94}" destId="{7D742EDE-708E-4D43-9D8B-703C5F586FDA}" srcOrd="2" destOrd="0" presId="urn:microsoft.com/office/officeart/2005/8/layout/chevron2"/>
    <dgm:cxn modelId="{5F1FA6AF-B4F4-480C-912C-53F5AD865EED}" type="presParOf" srcId="{7D742EDE-708E-4D43-9D8B-703C5F586FDA}" destId="{E8EA6AC0-6B81-4D71-A5E8-8F0040AD86DC}" srcOrd="0" destOrd="0" presId="urn:microsoft.com/office/officeart/2005/8/layout/chevron2"/>
    <dgm:cxn modelId="{E801270C-01AC-493F-98A0-F6E83E334C8E}" type="presParOf" srcId="{7D742EDE-708E-4D43-9D8B-703C5F586FDA}" destId="{AF783156-72A8-48DD-A7CF-D896B4A2C933}" srcOrd="1" destOrd="0" presId="urn:microsoft.com/office/officeart/2005/8/layout/chevron2"/>
    <dgm:cxn modelId="{A47AB502-F339-4112-97F3-0FDBA9BE7001}" type="presParOf" srcId="{63938973-30D2-4D1F-AFB2-6E1F15820C94}" destId="{AD7AC8B8-FDE3-4D0E-A103-1A3A06D4CE3F}" srcOrd="3" destOrd="0" presId="urn:microsoft.com/office/officeart/2005/8/layout/chevron2"/>
    <dgm:cxn modelId="{2249F38B-B512-481E-A43F-DE06A13BCEFE}" type="presParOf" srcId="{63938973-30D2-4D1F-AFB2-6E1F15820C94}" destId="{B4C48FFB-46DA-4716-AD7E-B4EA5E40305D}" srcOrd="4" destOrd="0" presId="urn:microsoft.com/office/officeart/2005/8/layout/chevron2"/>
    <dgm:cxn modelId="{84F477E8-4C0B-4A88-A5A5-D4FB3588BF56}" type="presParOf" srcId="{B4C48FFB-46DA-4716-AD7E-B4EA5E40305D}" destId="{9C8A71A1-FD19-4579-9F62-08AA084D50BE}" srcOrd="0" destOrd="0" presId="urn:microsoft.com/office/officeart/2005/8/layout/chevron2"/>
    <dgm:cxn modelId="{B5964D20-A21B-4213-B274-129F9971790E}" type="presParOf" srcId="{B4C48FFB-46DA-4716-AD7E-B4EA5E40305D}" destId="{5A7F2863-64FB-4AED-8B0E-CA2CB9E81C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2DD20D-7BE1-40BF-AC15-15EA3319B3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EF43B3-FC9F-4524-8B1A-E63D556CE260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2013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DE23000-DB85-4A51-B533-1E0C8FC74F15}" type="parTrans" cxnId="{F56B76D6-28DE-467E-BE8F-AC624EAA8EA1}">
      <dgm:prSet/>
      <dgm:spPr/>
      <dgm:t>
        <a:bodyPr/>
        <a:lstStyle/>
        <a:p>
          <a:endParaRPr lang="pt-BR"/>
        </a:p>
      </dgm:t>
    </dgm:pt>
    <dgm:pt modelId="{F16A57C2-B24C-4AFA-8B8D-CA349BE288AF}" type="sibTrans" cxnId="{F56B76D6-28DE-467E-BE8F-AC624EAA8EA1}">
      <dgm:prSet/>
      <dgm:spPr/>
      <dgm:t>
        <a:bodyPr/>
        <a:lstStyle/>
        <a:p>
          <a:endParaRPr lang="pt-BR"/>
        </a:p>
      </dgm:t>
    </dgm:pt>
    <dgm:pt modelId="{901F9D4A-95F7-43DF-9851-452A0D9B55D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2000" b="1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000" b="1" dirty="0" smtClean="0">
              <a:solidFill>
                <a:schemeClr val="tx1"/>
              </a:solidFill>
              <a:latin typeface="Arial Narrow" pitchFamily="34" charset="0"/>
            </a:rPr>
            <a:t> VERSÃO 2013</a:t>
          </a:r>
          <a:endParaRPr lang="pt-BR" sz="2000" dirty="0">
            <a:latin typeface="Arial Narrow" pitchFamily="34" charset="0"/>
          </a:endParaRPr>
        </a:p>
      </dgm:t>
    </dgm:pt>
    <dgm:pt modelId="{C0F052FD-6236-430E-BB0A-1DCBB66F0010}" type="parTrans" cxnId="{A5E32285-6E02-41B2-8A7A-EA1C232A214D}">
      <dgm:prSet/>
      <dgm:spPr/>
      <dgm:t>
        <a:bodyPr/>
        <a:lstStyle/>
        <a:p>
          <a:endParaRPr lang="pt-BR"/>
        </a:p>
      </dgm:t>
    </dgm:pt>
    <dgm:pt modelId="{3791EF5A-3641-46A5-869B-C6DB635F61F0}" type="sibTrans" cxnId="{A5E32285-6E02-41B2-8A7A-EA1C232A214D}">
      <dgm:prSet/>
      <dgm:spPr/>
      <dgm:t>
        <a:bodyPr/>
        <a:lstStyle/>
        <a:p>
          <a:endParaRPr lang="pt-BR"/>
        </a:p>
      </dgm:t>
    </dgm:pt>
    <dgm:pt modelId="{AB93FF02-B18D-4ECB-A0CC-8B23357D020E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2015</a:t>
          </a:r>
          <a:endParaRPr lang="pt-BR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4FB4F22-42B8-4A21-B8D8-13F1645881E9}" type="parTrans" cxnId="{3A17B4F3-450F-4741-B20E-3EC0DA4E3C1A}">
      <dgm:prSet/>
      <dgm:spPr/>
      <dgm:t>
        <a:bodyPr/>
        <a:lstStyle/>
        <a:p>
          <a:endParaRPr lang="pt-BR"/>
        </a:p>
      </dgm:t>
    </dgm:pt>
    <dgm:pt modelId="{C713124E-B5FA-42E4-8D42-5B5C1AB6F8F4}" type="sibTrans" cxnId="{3A17B4F3-450F-4741-B20E-3EC0DA4E3C1A}">
      <dgm:prSet/>
      <dgm:spPr/>
      <dgm:t>
        <a:bodyPr/>
        <a:lstStyle/>
        <a:p>
          <a:endParaRPr lang="pt-BR"/>
        </a:p>
      </dgm:t>
    </dgm:pt>
    <dgm:pt modelId="{7D5F7A78-FA38-4B87-AAB6-B41A7F16ACCB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2000" b="1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000" b="1" dirty="0" smtClean="0">
              <a:solidFill>
                <a:schemeClr val="tx1"/>
              </a:solidFill>
              <a:latin typeface="Arial Narrow" pitchFamily="34" charset="0"/>
            </a:rPr>
            <a:t> VERSÃO 2015</a:t>
          </a:r>
          <a:endParaRPr lang="pt-BR" sz="2000" dirty="0">
            <a:latin typeface="Arial Narrow" pitchFamily="34" charset="0"/>
          </a:endParaRPr>
        </a:p>
      </dgm:t>
    </dgm:pt>
    <dgm:pt modelId="{A3896323-783F-4033-884C-E07FC1B2BAE0}" type="parTrans" cxnId="{B2300A94-37F3-4117-AF4D-36A1A61497B7}">
      <dgm:prSet/>
      <dgm:spPr/>
      <dgm:t>
        <a:bodyPr/>
        <a:lstStyle/>
        <a:p>
          <a:endParaRPr lang="pt-BR"/>
        </a:p>
      </dgm:t>
    </dgm:pt>
    <dgm:pt modelId="{75496941-7059-40C4-A228-73914E08E52E}" type="sibTrans" cxnId="{B2300A94-37F3-4117-AF4D-36A1A61497B7}">
      <dgm:prSet/>
      <dgm:spPr/>
      <dgm:t>
        <a:bodyPr/>
        <a:lstStyle/>
        <a:p>
          <a:endParaRPr lang="pt-BR"/>
        </a:p>
      </dgm:t>
    </dgm:pt>
    <dgm:pt modelId="{63938973-30D2-4D1F-AFB2-6E1F15820C94}" type="pres">
      <dgm:prSet presAssocID="{472DD20D-7BE1-40BF-AC15-15EA3319B3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541B76-C16C-4CD5-9AEE-39E584767836}" type="pres">
      <dgm:prSet presAssocID="{A3EF43B3-FC9F-4524-8B1A-E63D556CE260}" presName="composite" presStyleCnt="0"/>
      <dgm:spPr/>
    </dgm:pt>
    <dgm:pt modelId="{C813B1C2-2E52-4E60-9BEF-AE88AD9AEC0F}" type="pres">
      <dgm:prSet presAssocID="{A3EF43B3-FC9F-4524-8B1A-E63D556CE26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82830-7FD7-45E4-A0AD-846D794E0D66}" type="pres">
      <dgm:prSet presAssocID="{A3EF43B3-FC9F-4524-8B1A-E63D556CE26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B04D8-3217-4EFA-9758-B0F6FAD1448B}" type="pres">
      <dgm:prSet presAssocID="{F16A57C2-B24C-4AFA-8B8D-CA349BE288AF}" presName="sp" presStyleCnt="0"/>
      <dgm:spPr/>
    </dgm:pt>
    <dgm:pt modelId="{7D742EDE-708E-4D43-9D8B-703C5F586FDA}" type="pres">
      <dgm:prSet presAssocID="{AB93FF02-B18D-4ECB-A0CC-8B23357D020E}" presName="composite" presStyleCnt="0"/>
      <dgm:spPr/>
    </dgm:pt>
    <dgm:pt modelId="{E8EA6AC0-6B81-4D71-A5E8-8F0040AD86DC}" type="pres">
      <dgm:prSet presAssocID="{AB93FF02-B18D-4ECB-A0CC-8B23357D020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783156-72A8-48DD-A7CF-D896B4A2C933}" type="pres">
      <dgm:prSet presAssocID="{AB93FF02-B18D-4ECB-A0CC-8B23357D020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1DF845-6931-4F13-93EA-E8D7C0193043}" type="presOf" srcId="{AB93FF02-B18D-4ECB-A0CC-8B23357D020E}" destId="{E8EA6AC0-6B81-4D71-A5E8-8F0040AD86DC}" srcOrd="0" destOrd="0" presId="urn:microsoft.com/office/officeart/2005/8/layout/chevron2"/>
    <dgm:cxn modelId="{3A17B4F3-450F-4741-B20E-3EC0DA4E3C1A}" srcId="{472DD20D-7BE1-40BF-AC15-15EA3319B37F}" destId="{AB93FF02-B18D-4ECB-A0CC-8B23357D020E}" srcOrd="1" destOrd="0" parTransId="{34FB4F22-42B8-4A21-B8D8-13F1645881E9}" sibTransId="{C713124E-B5FA-42E4-8D42-5B5C1AB6F8F4}"/>
    <dgm:cxn modelId="{A5E32285-6E02-41B2-8A7A-EA1C232A214D}" srcId="{A3EF43B3-FC9F-4524-8B1A-E63D556CE260}" destId="{901F9D4A-95F7-43DF-9851-452A0D9B55D2}" srcOrd="0" destOrd="0" parTransId="{C0F052FD-6236-430E-BB0A-1DCBB66F0010}" sibTransId="{3791EF5A-3641-46A5-869B-C6DB635F61F0}"/>
    <dgm:cxn modelId="{F56B76D6-28DE-467E-BE8F-AC624EAA8EA1}" srcId="{472DD20D-7BE1-40BF-AC15-15EA3319B37F}" destId="{A3EF43B3-FC9F-4524-8B1A-E63D556CE260}" srcOrd="0" destOrd="0" parTransId="{4DE23000-DB85-4A51-B533-1E0C8FC74F15}" sibTransId="{F16A57C2-B24C-4AFA-8B8D-CA349BE288AF}"/>
    <dgm:cxn modelId="{9E0B92E9-3A22-4315-AD8B-642C7AC8AB8E}" type="presOf" srcId="{7D5F7A78-FA38-4B87-AAB6-B41A7F16ACCB}" destId="{AF783156-72A8-48DD-A7CF-D896B4A2C933}" srcOrd="0" destOrd="0" presId="urn:microsoft.com/office/officeart/2005/8/layout/chevron2"/>
    <dgm:cxn modelId="{38F42345-3E5F-4D6B-B45A-D23D54C442EE}" type="presOf" srcId="{A3EF43B3-FC9F-4524-8B1A-E63D556CE260}" destId="{C813B1C2-2E52-4E60-9BEF-AE88AD9AEC0F}" srcOrd="0" destOrd="0" presId="urn:microsoft.com/office/officeart/2005/8/layout/chevron2"/>
    <dgm:cxn modelId="{B2300A94-37F3-4117-AF4D-36A1A61497B7}" srcId="{AB93FF02-B18D-4ECB-A0CC-8B23357D020E}" destId="{7D5F7A78-FA38-4B87-AAB6-B41A7F16ACCB}" srcOrd="0" destOrd="0" parTransId="{A3896323-783F-4033-884C-E07FC1B2BAE0}" sibTransId="{75496941-7059-40C4-A228-73914E08E52E}"/>
    <dgm:cxn modelId="{5895BD74-BBA6-4A14-89BC-7853BD303508}" type="presOf" srcId="{472DD20D-7BE1-40BF-AC15-15EA3319B37F}" destId="{63938973-30D2-4D1F-AFB2-6E1F15820C94}" srcOrd="0" destOrd="0" presId="urn:microsoft.com/office/officeart/2005/8/layout/chevron2"/>
    <dgm:cxn modelId="{114A051F-9833-4DB3-BA82-F711959116AC}" type="presOf" srcId="{901F9D4A-95F7-43DF-9851-452A0D9B55D2}" destId="{82D82830-7FD7-45E4-A0AD-846D794E0D66}" srcOrd="0" destOrd="0" presId="urn:microsoft.com/office/officeart/2005/8/layout/chevron2"/>
    <dgm:cxn modelId="{6BCDC517-D370-4F92-BF16-BC2B632784B4}" type="presParOf" srcId="{63938973-30D2-4D1F-AFB2-6E1F15820C94}" destId="{57541B76-C16C-4CD5-9AEE-39E584767836}" srcOrd="0" destOrd="0" presId="urn:microsoft.com/office/officeart/2005/8/layout/chevron2"/>
    <dgm:cxn modelId="{B6C4A54A-FA44-4662-A89A-9F51656038CA}" type="presParOf" srcId="{57541B76-C16C-4CD5-9AEE-39E584767836}" destId="{C813B1C2-2E52-4E60-9BEF-AE88AD9AEC0F}" srcOrd="0" destOrd="0" presId="urn:microsoft.com/office/officeart/2005/8/layout/chevron2"/>
    <dgm:cxn modelId="{4F607654-4624-49F5-82C4-2261A0296CE4}" type="presParOf" srcId="{57541B76-C16C-4CD5-9AEE-39E584767836}" destId="{82D82830-7FD7-45E4-A0AD-846D794E0D66}" srcOrd="1" destOrd="0" presId="urn:microsoft.com/office/officeart/2005/8/layout/chevron2"/>
    <dgm:cxn modelId="{C6934154-875E-4EE7-AE8F-F3441D1DCD09}" type="presParOf" srcId="{63938973-30D2-4D1F-AFB2-6E1F15820C94}" destId="{8A5B04D8-3217-4EFA-9758-B0F6FAD1448B}" srcOrd="1" destOrd="0" presId="urn:microsoft.com/office/officeart/2005/8/layout/chevron2"/>
    <dgm:cxn modelId="{DF3C1FE2-17B1-4DAB-BC82-C9DA94A4C1CB}" type="presParOf" srcId="{63938973-30D2-4D1F-AFB2-6E1F15820C94}" destId="{7D742EDE-708E-4D43-9D8B-703C5F586FDA}" srcOrd="2" destOrd="0" presId="urn:microsoft.com/office/officeart/2005/8/layout/chevron2"/>
    <dgm:cxn modelId="{0BF0DBCC-BBFF-4290-AA44-950446A3D331}" type="presParOf" srcId="{7D742EDE-708E-4D43-9D8B-703C5F586FDA}" destId="{E8EA6AC0-6B81-4D71-A5E8-8F0040AD86DC}" srcOrd="0" destOrd="0" presId="urn:microsoft.com/office/officeart/2005/8/layout/chevron2"/>
    <dgm:cxn modelId="{A906D086-A872-456D-852E-A8FB28DF9CFE}" type="presParOf" srcId="{7D742EDE-708E-4D43-9D8B-703C5F586FDA}" destId="{AF783156-72A8-48DD-A7CF-D896B4A2C9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63A1CA-012B-4C31-A71F-56EEB2F24BA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3B5E43-3A6E-4867-839E-38088B31DD68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PESQUISA E DESENVOLVIMENTO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BFA58-E411-4F81-B2C9-D18E27599214}" type="parTrans" cxnId="{14A81BAF-F2A2-4BE9-8526-A9C2EFCFB283}">
      <dgm:prSet/>
      <dgm:spPr/>
      <dgm:t>
        <a:bodyPr/>
        <a:lstStyle/>
        <a:p>
          <a:endParaRPr lang="pt-BR"/>
        </a:p>
      </dgm:t>
    </dgm:pt>
    <dgm:pt modelId="{57B96E3A-1502-4F75-B5F3-5C77E1E12A9D}" type="sibTrans" cxnId="{14A81BAF-F2A2-4BE9-8526-A9C2EFCFB283}">
      <dgm:prSet/>
      <dgm:spPr/>
      <dgm:t>
        <a:bodyPr/>
        <a:lstStyle/>
        <a:p>
          <a:endParaRPr lang="pt-BR"/>
        </a:p>
      </dgm:t>
    </dgm:pt>
    <dgm:pt modelId="{93F4DC9F-5DFA-4884-8BEB-E3D08331D86F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MANUTENÇÃO E OPERAÇÕES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1C2CD3-AE6A-4209-8618-2344D35B94A5}" type="parTrans" cxnId="{7540B1B4-58B5-4247-82FE-D343D04479A6}">
      <dgm:prSet/>
      <dgm:spPr/>
      <dgm:t>
        <a:bodyPr/>
        <a:lstStyle/>
        <a:p>
          <a:endParaRPr lang="pt-BR"/>
        </a:p>
      </dgm:t>
    </dgm:pt>
    <dgm:pt modelId="{9D804F18-0DCD-4E48-A912-61D7B1A47FC9}" type="sibTrans" cxnId="{7540B1B4-58B5-4247-82FE-D343D04479A6}">
      <dgm:prSet/>
      <dgm:spPr/>
      <dgm:t>
        <a:bodyPr/>
        <a:lstStyle/>
        <a:p>
          <a:endParaRPr lang="pt-BR"/>
        </a:p>
      </dgm:t>
    </dgm:pt>
    <dgm:pt modelId="{C9E4A84E-DD1C-4579-9EDB-A28527DA8BB6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DISSEMINAÇÃO E EDUCAÇÃO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4F4B0-C45A-49B5-9571-AE081353C584}" type="parTrans" cxnId="{72F47F29-3689-46FC-A024-A436F699DE59}">
      <dgm:prSet/>
      <dgm:spPr/>
      <dgm:t>
        <a:bodyPr/>
        <a:lstStyle/>
        <a:p>
          <a:endParaRPr lang="pt-BR"/>
        </a:p>
      </dgm:t>
    </dgm:pt>
    <dgm:pt modelId="{C8FED64D-5324-4490-9B05-76DEA8E314B9}" type="sibTrans" cxnId="{72F47F29-3689-46FC-A024-A436F699DE59}">
      <dgm:prSet/>
      <dgm:spPr/>
      <dgm:t>
        <a:bodyPr/>
        <a:lstStyle/>
        <a:p>
          <a:endParaRPr lang="pt-BR"/>
        </a:p>
      </dgm:t>
    </dgm:pt>
    <dgm:pt modelId="{631ADB35-8B08-4B5B-83EE-74EB4DAD119F}" type="pres">
      <dgm:prSet presAssocID="{0863A1CA-012B-4C31-A71F-56EEB2F24B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F177BF-79F7-4DAF-A216-46A0134EB4AA}" type="pres">
      <dgm:prSet presAssocID="{6E3B5E43-3A6E-4867-839E-38088B31DD68}" presName="node" presStyleLbl="node1" presStyleIdx="0" presStyleCnt="3" custScaleX="109336" custRadScaleRad="100001" custRadScaleInc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CB02E6-882B-4F3F-A699-D80DD25473B3}" type="pres">
      <dgm:prSet presAssocID="{6E3B5E43-3A6E-4867-839E-38088B31DD68}" presName="spNode" presStyleCnt="0"/>
      <dgm:spPr/>
    </dgm:pt>
    <dgm:pt modelId="{95133B74-C602-4834-8093-1761C104C317}" type="pres">
      <dgm:prSet presAssocID="{57B96E3A-1502-4F75-B5F3-5C77E1E12A9D}" presName="sibTrans" presStyleLbl="sibTrans1D1" presStyleIdx="0" presStyleCnt="3"/>
      <dgm:spPr/>
      <dgm:t>
        <a:bodyPr/>
        <a:lstStyle/>
        <a:p>
          <a:endParaRPr lang="pt-BR"/>
        </a:p>
      </dgm:t>
    </dgm:pt>
    <dgm:pt modelId="{D9E95C69-2ED6-4D09-A353-3C43A5576893}" type="pres">
      <dgm:prSet presAssocID="{93F4DC9F-5DFA-4884-8BEB-E3D08331D8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4DDFC0-0892-4EF1-9B88-8DBA88587C00}" type="pres">
      <dgm:prSet presAssocID="{93F4DC9F-5DFA-4884-8BEB-E3D08331D86F}" presName="spNode" presStyleCnt="0"/>
      <dgm:spPr/>
    </dgm:pt>
    <dgm:pt modelId="{DC83FDFC-4765-4AAF-9505-78165CA348D3}" type="pres">
      <dgm:prSet presAssocID="{9D804F18-0DCD-4E48-A912-61D7B1A47FC9}" presName="sibTrans" presStyleLbl="sibTrans1D1" presStyleIdx="1" presStyleCnt="3"/>
      <dgm:spPr/>
      <dgm:t>
        <a:bodyPr/>
        <a:lstStyle/>
        <a:p>
          <a:endParaRPr lang="pt-BR"/>
        </a:p>
      </dgm:t>
    </dgm:pt>
    <dgm:pt modelId="{A51ECBD9-332E-4503-B013-76334E0F5652}" type="pres">
      <dgm:prSet presAssocID="{C9E4A84E-DD1C-4579-9EDB-A28527DA8B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47BEA-304D-4CA8-96B9-8F6E26477E07}" type="pres">
      <dgm:prSet presAssocID="{C9E4A84E-DD1C-4579-9EDB-A28527DA8BB6}" presName="spNode" presStyleCnt="0"/>
      <dgm:spPr/>
    </dgm:pt>
    <dgm:pt modelId="{310B0C90-A6E8-4458-BD6A-94E72D55C0DE}" type="pres">
      <dgm:prSet presAssocID="{C8FED64D-5324-4490-9B05-76DEA8E314B9}" presName="sibTrans" presStyleLbl="sibTrans1D1" presStyleIdx="2" presStyleCnt="3"/>
      <dgm:spPr/>
      <dgm:t>
        <a:bodyPr/>
        <a:lstStyle/>
        <a:p>
          <a:endParaRPr lang="pt-BR"/>
        </a:p>
      </dgm:t>
    </dgm:pt>
  </dgm:ptLst>
  <dgm:cxnLst>
    <dgm:cxn modelId="{7540B1B4-58B5-4247-82FE-D343D04479A6}" srcId="{0863A1CA-012B-4C31-A71F-56EEB2F24BA1}" destId="{93F4DC9F-5DFA-4884-8BEB-E3D08331D86F}" srcOrd="1" destOrd="0" parTransId="{6B1C2CD3-AE6A-4209-8618-2344D35B94A5}" sibTransId="{9D804F18-0DCD-4E48-A912-61D7B1A47FC9}"/>
    <dgm:cxn modelId="{743667F0-BC38-465E-B139-F2F00E8ADA77}" type="presOf" srcId="{C8FED64D-5324-4490-9B05-76DEA8E314B9}" destId="{310B0C90-A6E8-4458-BD6A-94E72D55C0DE}" srcOrd="0" destOrd="0" presId="urn:microsoft.com/office/officeart/2005/8/layout/cycle6"/>
    <dgm:cxn modelId="{6CEA3281-8432-4711-A650-94640BE51710}" type="presOf" srcId="{93F4DC9F-5DFA-4884-8BEB-E3D08331D86F}" destId="{D9E95C69-2ED6-4D09-A353-3C43A5576893}" srcOrd="0" destOrd="0" presId="urn:microsoft.com/office/officeart/2005/8/layout/cycle6"/>
    <dgm:cxn modelId="{C0AB6580-7C4C-4274-86B2-F80BF426D339}" type="presOf" srcId="{9D804F18-0DCD-4E48-A912-61D7B1A47FC9}" destId="{DC83FDFC-4765-4AAF-9505-78165CA348D3}" srcOrd="0" destOrd="0" presId="urn:microsoft.com/office/officeart/2005/8/layout/cycle6"/>
    <dgm:cxn modelId="{72F47F29-3689-46FC-A024-A436F699DE59}" srcId="{0863A1CA-012B-4C31-A71F-56EEB2F24BA1}" destId="{C9E4A84E-DD1C-4579-9EDB-A28527DA8BB6}" srcOrd="2" destOrd="0" parTransId="{EB84F4B0-C45A-49B5-9571-AE081353C584}" sibTransId="{C8FED64D-5324-4490-9B05-76DEA8E314B9}"/>
    <dgm:cxn modelId="{14A81BAF-F2A2-4BE9-8526-A9C2EFCFB283}" srcId="{0863A1CA-012B-4C31-A71F-56EEB2F24BA1}" destId="{6E3B5E43-3A6E-4867-839E-38088B31DD68}" srcOrd="0" destOrd="0" parTransId="{C72BFA58-E411-4F81-B2C9-D18E27599214}" sibTransId="{57B96E3A-1502-4F75-B5F3-5C77E1E12A9D}"/>
    <dgm:cxn modelId="{B6AAC1A3-FE44-4056-962B-D462C350A52C}" type="presOf" srcId="{57B96E3A-1502-4F75-B5F3-5C77E1E12A9D}" destId="{95133B74-C602-4834-8093-1761C104C317}" srcOrd="0" destOrd="0" presId="urn:microsoft.com/office/officeart/2005/8/layout/cycle6"/>
    <dgm:cxn modelId="{FF40EAE0-57C6-4817-8241-258812663B7A}" type="presOf" srcId="{0863A1CA-012B-4C31-A71F-56EEB2F24BA1}" destId="{631ADB35-8B08-4B5B-83EE-74EB4DAD119F}" srcOrd="0" destOrd="0" presId="urn:microsoft.com/office/officeart/2005/8/layout/cycle6"/>
    <dgm:cxn modelId="{9C504AA8-31D8-4E24-9DC7-6AA3122ADB39}" type="presOf" srcId="{C9E4A84E-DD1C-4579-9EDB-A28527DA8BB6}" destId="{A51ECBD9-332E-4503-B013-76334E0F5652}" srcOrd="0" destOrd="0" presId="urn:microsoft.com/office/officeart/2005/8/layout/cycle6"/>
    <dgm:cxn modelId="{3A6D3EEB-C543-43DB-A797-7EE9F802C6FB}" type="presOf" srcId="{6E3B5E43-3A6E-4867-839E-38088B31DD68}" destId="{91F177BF-79F7-4DAF-A216-46A0134EB4AA}" srcOrd="0" destOrd="0" presId="urn:microsoft.com/office/officeart/2005/8/layout/cycle6"/>
    <dgm:cxn modelId="{DAC38287-4905-42D7-81F5-68B368C2C243}" type="presParOf" srcId="{631ADB35-8B08-4B5B-83EE-74EB4DAD119F}" destId="{91F177BF-79F7-4DAF-A216-46A0134EB4AA}" srcOrd="0" destOrd="0" presId="urn:microsoft.com/office/officeart/2005/8/layout/cycle6"/>
    <dgm:cxn modelId="{6EAE2974-0E22-415E-9276-E4ED1C59FDD1}" type="presParOf" srcId="{631ADB35-8B08-4B5B-83EE-74EB4DAD119F}" destId="{76CB02E6-882B-4F3F-A699-D80DD25473B3}" srcOrd="1" destOrd="0" presId="urn:microsoft.com/office/officeart/2005/8/layout/cycle6"/>
    <dgm:cxn modelId="{2B631C75-DC1B-4AD3-8C30-0A0DE4BE10A7}" type="presParOf" srcId="{631ADB35-8B08-4B5B-83EE-74EB4DAD119F}" destId="{95133B74-C602-4834-8093-1761C104C317}" srcOrd="2" destOrd="0" presId="urn:microsoft.com/office/officeart/2005/8/layout/cycle6"/>
    <dgm:cxn modelId="{A486BCAC-BA8F-4A5E-95D7-C650EF77DB65}" type="presParOf" srcId="{631ADB35-8B08-4B5B-83EE-74EB4DAD119F}" destId="{D9E95C69-2ED6-4D09-A353-3C43A5576893}" srcOrd="3" destOrd="0" presId="urn:microsoft.com/office/officeart/2005/8/layout/cycle6"/>
    <dgm:cxn modelId="{0DB34C90-80D5-414E-A0DF-C38D8AC6D2A4}" type="presParOf" srcId="{631ADB35-8B08-4B5B-83EE-74EB4DAD119F}" destId="{D14DDFC0-0892-4EF1-9B88-8DBA88587C00}" srcOrd="4" destOrd="0" presId="urn:microsoft.com/office/officeart/2005/8/layout/cycle6"/>
    <dgm:cxn modelId="{53EFE42A-901C-47CD-8EB6-A6479A694073}" type="presParOf" srcId="{631ADB35-8B08-4B5B-83EE-74EB4DAD119F}" destId="{DC83FDFC-4765-4AAF-9505-78165CA348D3}" srcOrd="5" destOrd="0" presId="urn:microsoft.com/office/officeart/2005/8/layout/cycle6"/>
    <dgm:cxn modelId="{B8C1EBBB-4D95-4684-B71A-5D9333A93475}" type="presParOf" srcId="{631ADB35-8B08-4B5B-83EE-74EB4DAD119F}" destId="{A51ECBD9-332E-4503-B013-76334E0F5652}" srcOrd="6" destOrd="0" presId="urn:microsoft.com/office/officeart/2005/8/layout/cycle6"/>
    <dgm:cxn modelId="{BAD9EEF6-96D5-4A83-AD6A-D8D1CC4540B3}" type="presParOf" srcId="{631ADB35-8B08-4B5B-83EE-74EB4DAD119F}" destId="{1B847BEA-304D-4CA8-96B9-8F6E26477E07}" srcOrd="7" destOrd="0" presId="urn:microsoft.com/office/officeart/2005/8/layout/cycle6"/>
    <dgm:cxn modelId="{99CD8054-34F9-4DD5-A685-F5383453FC2B}" type="presParOf" srcId="{631ADB35-8B08-4B5B-83EE-74EB4DAD119F}" destId="{310B0C90-A6E8-4458-BD6A-94E72D55C0D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B1C2-2E52-4E60-9BEF-AE88AD9AEC0F}">
      <dsp:nvSpPr>
        <dsp:cNvPr id="0" name=""/>
        <dsp:cNvSpPr/>
      </dsp:nvSpPr>
      <dsp:spPr>
        <a:xfrm rot="5400000">
          <a:off x="-377324" y="379857"/>
          <a:ext cx="2515498" cy="176084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1989</a:t>
          </a:r>
          <a:endParaRPr lang="pt-BR" sz="5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882956"/>
        <a:ext cx="1760848" cy="754650"/>
      </dsp:txXfrm>
    </dsp:sp>
    <dsp:sp modelId="{82D82830-7FD7-45E4-A0AD-846D794E0D66}">
      <dsp:nvSpPr>
        <dsp:cNvPr id="0" name=""/>
        <dsp:cNvSpPr/>
      </dsp:nvSpPr>
      <dsp:spPr>
        <a:xfrm rot="5400000">
          <a:off x="5522392" y="-3748089"/>
          <a:ext cx="1635073" cy="915816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APROVAÇÃO DA RESOLUÇÃO DO CNR-CIE PARA DESENVOLVIMENTO DA CIPE</a:t>
          </a:r>
          <a:r>
            <a:rPr lang="pt-BR" sz="2100" b="1" kern="1200" baseline="30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®</a:t>
          </a:r>
          <a:endParaRPr lang="pt-BR" sz="2100" kern="1200" dirty="0">
            <a:solidFill>
              <a:srgbClr val="C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“Se não podemos descrever [a enfermagem], não podemos exercer controle sobre ela, obter financiamentos, ensinar, pesquisar ou inseri-la em políticas públicas” (Norma Lang, apud ICN 1993)</a:t>
          </a:r>
          <a:endParaRPr lang="pt-BR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 rot="-5400000">
        <a:off x="1760848" y="93273"/>
        <a:ext cx="9078344" cy="1475437"/>
      </dsp:txXfrm>
    </dsp:sp>
    <dsp:sp modelId="{E8EA6AC0-6B81-4D71-A5E8-8F0040AD86DC}">
      <dsp:nvSpPr>
        <dsp:cNvPr id="0" name=""/>
        <dsp:cNvSpPr/>
      </dsp:nvSpPr>
      <dsp:spPr>
        <a:xfrm rot="5400000">
          <a:off x="-377324" y="2611821"/>
          <a:ext cx="2515498" cy="176084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1991</a:t>
          </a:r>
          <a:endParaRPr lang="pt-BR" sz="5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114920"/>
        <a:ext cx="1760848" cy="754650"/>
      </dsp:txXfrm>
    </dsp:sp>
    <dsp:sp modelId="{AF783156-72A8-48DD-A7CF-D896B4A2C933}">
      <dsp:nvSpPr>
        <dsp:cNvPr id="0" name=""/>
        <dsp:cNvSpPr/>
      </dsp:nvSpPr>
      <dsp:spPr>
        <a:xfrm rot="5400000">
          <a:off x="5522392" y="-1527047"/>
          <a:ext cx="1635073" cy="915816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REALIZAÇÃO DE PESQUISA PARA IDENTIFICAÇÃO DE SISTEMAS DE CLASSIFICAÇÃO EM ENFERMAGEM, EM USO OU EM DESENVOLVIMENTO NO ÂMBITO MUNDIAL</a:t>
          </a:r>
          <a:endParaRPr lang="pt-BR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 rot="-5400000">
        <a:off x="1760848" y="2314315"/>
        <a:ext cx="9078344" cy="1475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B1C2-2E52-4E60-9BEF-AE88AD9AEC0F}">
      <dsp:nvSpPr>
        <dsp:cNvPr id="0" name=""/>
        <dsp:cNvSpPr/>
      </dsp:nvSpPr>
      <dsp:spPr>
        <a:xfrm rot="5400000">
          <a:off x="-377324" y="379857"/>
          <a:ext cx="2515498" cy="176084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b="1" kern="1200" dirty="0" smtClean="0">
              <a:solidFill>
                <a:schemeClr val="tx1"/>
              </a:solidFill>
              <a:latin typeface="Arial Narrow" pitchFamily="34" charset="0"/>
            </a:rPr>
            <a:t>1993</a:t>
          </a:r>
          <a:endParaRPr lang="pt-BR" sz="5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-5400000">
        <a:off x="1" y="882956"/>
        <a:ext cx="1760848" cy="754650"/>
      </dsp:txXfrm>
    </dsp:sp>
    <dsp:sp modelId="{82D82830-7FD7-45E4-A0AD-846D794E0D66}">
      <dsp:nvSpPr>
        <dsp:cNvPr id="0" name=""/>
        <dsp:cNvSpPr/>
      </dsp:nvSpPr>
      <dsp:spPr>
        <a:xfrm rot="5400000">
          <a:off x="5113215" y="-3349834"/>
          <a:ext cx="1635073" cy="833980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DIVULGAÇÃO DO DOCUMENTO “</a:t>
          </a:r>
          <a:r>
            <a:rPr lang="pt-BR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PRÓXIMO AVANÇO DA ENFERMAGEM: UMA CLASSIFICAÇÃO INTERNACIONAL PARA A PRÁTICA DA ENFERMAGEM - CIPE” </a:t>
          </a: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(</a:t>
          </a:r>
          <a:r>
            <a:rPr lang="pt-BR" sz="20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NURSING’S NEXT ADVANCE: AN  INTERNATIONAL CLASSIFICATION FOR NURSING PRACTICE)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-5400000">
        <a:off x="1760848" y="82351"/>
        <a:ext cx="8259990" cy="1475437"/>
      </dsp:txXfrm>
    </dsp:sp>
    <dsp:sp modelId="{E8EA6AC0-6B81-4D71-A5E8-8F0040AD86DC}">
      <dsp:nvSpPr>
        <dsp:cNvPr id="0" name=""/>
        <dsp:cNvSpPr/>
      </dsp:nvSpPr>
      <dsp:spPr>
        <a:xfrm rot="5400000">
          <a:off x="-377324" y="2611821"/>
          <a:ext cx="2515498" cy="176084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b="1" kern="1200" dirty="0" smtClean="0">
              <a:solidFill>
                <a:schemeClr val="tx1"/>
              </a:solidFill>
              <a:latin typeface="Arial Narrow" pitchFamily="34" charset="0"/>
            </a:rPr>
            <a:t>1996</a:t>
          </a:r>
          <a:endParaRPr lang="pt-BR" sz="5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-5400000">
        <a:off x="1" y="3114920"/>
        <a:ext cx="1760848" cy="754650"/>
      </dsp:txXfrm>
    </dsp:sp>
    <dsp:sp modelId="{AF783156-72A8-48DD-A7CF-D896B4A2C933}">
      <dsp:nvSpPr>
        <dsp:cNvPr id="0" name=""/>
        <dsp:cNvSpPr/>
      </dsp:nvSpPr>
      <dsp:spPr>
        <a:xfrm rot="5400000">
          <a:off x="5113215" y="-1117870"/>
          <a:ext cx="1635073" cy="833980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PUBLICAÇÃO DA CIPE</a:t>
          </a:r>
          <a:r>
            <a:rPr lang="pt-BR" sz="2000" b="1" kern="1200" baseline="30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®</a:t>
          </a:r>
          <a:r>
            <a:rPr lang="pt-BR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VERSÃO ALFA</a:t>
          </a:r>
          <a:r>
            <a:rPr lang="pt-BR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, CONTENDO DUAS CLASSIFICAÇÕES: UMA MONOAXIAL, A DE FENÔMENOS; E UMA MULTIAXIAL, A DE INTERVENÇÕES DE ENFERMAGEM (tipos de ação, objetos, abordagens, meios, local do corpo e tempo/lugar)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-5400000">
        <a:off x="1760848" y="2314315"/>
        <a:ext cx="8259990" cy="1475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B1C2-2E52-4E60-9BEF-AE88AD9AEC0F}">
      <dsp:nvSpPr>
        <dsp:cNvPr id="0" name=""/>
        <dsp:cNvSpPr/>
      </dsp:nvSpPr>
      <dsp:spPr>
        <a:xfrm rot="5400000">
          <a:off x="-165951" y="166096"/>
          <a:ext cx="1106345" cy="774441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chemeClr val="tx1"/>
              </a:solidFill>
              <a:latin typeface="Arial Narrow" pitchFamily="34" charset="0"/>
            </a:rPr>
            <a:t>2008</a:t>
          </a:r>
          <a:endParaRPr lang="pt-BR" sz="23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-5400000">
        <a:off x="2" y="387365"/>
        <a:ext cx="774441" cy="331904"/>
      </dsp:txXfrm>
    </dsp:sp>
    <dsp:sp modelId="{82D82830-7FD7-45E4-A0AD-846D794E0D66}">
      <dsp:nvSpPr>
        <dsp:cNvPr id="0" name=""/>
        <dsp:cNvSpPr/>
      </dsp:nvSpPr>
      <dsp:spPr>
        <a:xfrm rot="5400000">
          <a:off x="4661570" y="-3886984"/>
          <a:ext cx="719124" cy="849338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1800" b="1" kern="1200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1800" b="1" kern="1200" dirty="0" smtClean="0">
              <a:solidFill>
                <a:schemeClr val="tx1"/>
              </a:solidFill>
              <a:latin typeface="Arial Narrow" pitchFamily="34" charset="0"/>
            </a:rPr>
            <a:t> VERSÃO 1.1</a:t>
          </a:r>
          <a:endParaRPr lang="pt-BR" sz="1800" kern="1200" dirty="0"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INCLUSÃO DA  CIPE</a:t>
          </a:r>
          <a:r>
            <a:rPr lang="pt-BR" sz="1800" b="1" kern="12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®</a:t>
          </a:r>
          <a:r>
            <a:rPr lang="pt-BR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  NA FAMÍLIA DE CLASSIFICAÇÕES INTERNACIONAIS DA OMS</a:t>
          </a:r>
          <a:endParaRPr lang="pt-BR" sz="1800" kern="1200" dirty="0">
            <a:latin typeface="Arial Narrow" pitchFamily="34" charset="0"/>
          </a:endParaRPr>
        </a:p>
      </dsp:txBody>
      <dsp:txXfrm rot="-5400000">
        <a:off x="774442" y="35249"/>
        <a:ext cx="8458277" cy="648914"/>
      </dsp:txXfrm>
    </dsp:sp>
    <dsp:sp modelId="{E8EA6AC0-6B81-4D71-A5E8-8F0040AD86DC}">
      <dsp:nvSpPr>
        <dsp:cNvPr id="0" name=""/>
        <dsp:cNvSpPr/>
      </dsp:nvSpPr>
      <dsp:spPr>
        <a:xfrm rot="5400000">
          <a:off x="-165951" y="1068946"/>
          <a:ext cx="1106345" cy="774441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chemeClr val="tx1"/>
              </a:solidFill>
              <a:latin typeface="Arial Narrow" pitchFamily="34" charset="0"/>
            </a:rPr>
            <a:t>2009</a:t>
          </a:r>
          <a:endParaRPr lang="pt-BR" sz="23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-5400000">
        <a:off x="2" y="1290215"/>
        <a:ext cx="774441" cy="331904"/>
      </dsp:txXfrm>
    </dsp:sp>
    <dsp:sp modelId="{AF783156-72A8-48DD-A7CF-D896B4A2C933}">
      <dsp:nvSpPr>
        <dsp:cNvPr id="0" name=""/>
        <dsp:cNvSpPr/>
      </dsp:nvSpPr>
      <dsp:spPr>
        <a:xfrm rot="5400000">
          <a:off x="4661570" y="-2984134"/>
          <a:ext cx="719124" cy="849338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2000" b="1" kern="1200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000" b="1" kern="1200" dirty="0" smtClean="0">
              <a:solidFill>
                <a:schemeClr val="tx1"/>
              </a:solidFill>
              <a:latin typeface="Arial Narrow" pitchFamily="34" charset="0"/>
            </a:rPr>
            <a:t> VERSÃO 2.0</a:t>
          </a:r>
          <a:endParaRPr lang="pt-BR" sz="2000" kern="1200" dirty="0">
            <a:latin typeface="Arial Narrow" pitchFamily="34" charset="0"/>
          </a:endParaRPr>
        </a:p>
      </dsp:txBody>
      <dsp:txXfrm rot="-5400000">
        <a:off x="774442" y="938099"/>
        <a:ext cx="8458277" cy="648914"/>
      </dsp:txXfrm>
    </dsp:sp>
    <dsp:sp modelId="{9C8A71A1-FD19-4579-9F62-08AA084D50BE}">
      <dsp:nvSpPr>
        <dsp:cNvPr id="0" name=""/>
        <dsp:cNvSpPr/>
      </dsp:nvSpPr>
      <dsp:spPr>
        <a:xfrm rot="5400000">
          <a:off x="-165951" y="1971796"/>
          <a:ext cx="1106345" cy="774441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chemeClr val="tx1"/>
              </a:solidFill>
              <a:latin typeface="Arial Narrow" pitchFamily="34" charset="0"/>
            </a:rPr>
            <a:t>2011</a:t>
          </a:r>
          <a:endParaRPr lang="pt-BR" sz="23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-5400000">
        <a:off x="2" y="2193065"/>
        <a:ext cx="774441" cy="331904"/>
      </dsp:txXfrm>
    </dsp:sp>
    <dsp:sp modelId="{5A7F2863-64FB-4AED-8B0E-CA2CB9E81CF3}">
      <dsp:nvSpPr>
        <dsp:cNvPr id="0" name=""/>
        <dsp:cNvSpPr/>
      </dsp:nvSpPr>
      <dsp:spPr>
        <a:xfrm rot="5400000">
          <a:off x="4661570" y="-2081284"/>
          <a:ext cx="719124" cy="849338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2000" b="1" kern="1200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000" b="1" kern="1200" dirty="0" smtClean="0">
              <a:solidFill>
                <a:schemeClr val="tx1"/>
              </a:solidFill>
              <a:latin typeface="Arial Narrow" pitchFamily="34" charset="0"/>
            </a:rPr>
            <a:t> VERSÃO 3.0</a:t>
          </a:r>
          <a:endParaRPr lang="pt-BR" sz="2000" kern="1200" dirty="0">
            <a:latin typeface="Arial Narrow" pitchFamily="34" charset="0"/>
          </a:endParaRPr>
        </a:p>
      </dsp:txBody>
      <dsp:txXfrm rot="-5400000">
        <a:off x="774442" y="1840949"/>
        <a:ext cx="8458277" cy="6489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B1C2-2E52-4E60-9BEF-AE88AD9AEC0F}">
      <dsp:nvSpPr>
        <dsp:cNvPr id="0" name=""/>
        <dsp:cNvSpPr/>
      </dsp:nvSpPr>
      <dsp:spPr>
        <a:xfrm rot="5400000">
          <a:off x="-178135" y="178260"/>
          <a:ext cx="1187571" cy="8313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 Narrow" pitchFamily="34" charset="0"/>
            </a:rPr>
            <a:t>2013</a:t>
          </a:r>
          <a:endParaRPr lang="pt-BR" sz="2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-5400000">
        <a:off x="1" y="415774"/>
        <a:ext cx="831300" cy="356271"/>
      </dsp:txXfrm>
    </dsp:sp>
    <dsp:sp modelId="{82D82830-7FD7-45E4-A0AD-846D794E0D66}">
      <dsp:nvSpPr>
        <dsp:cNvPr id="0" name=""/>
        <dsp:cNvSpPr/>
      </dsp:nvSpPr>
      <dsp:spPr>
        <a:xfrm rot="5400000">
          <a:off x="4680330" y="-3848905"/>
          <a:ext cx="771921" cy="846998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2000" b="1" kern="1200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000" b="1" kern="1200" dirty="0" smtClean="0">
              <a:solidFill>
                <a:schemeClr val="tx1"/>
              </a:solidFill>
              <a:latin typeface="Arial Narrow" pitchFamily="34" charset="0"/>
            </a:rPr>
            <a:t> VERSÃO 2013</a:t>
          </a:r>
          <a:endParaRPr lang="pt-BR" sz="2000" kern="1200" dirty="0">
            <a:latin typeface="Arial Narrow" pitchFamily="34" charset="0"/>
          </a:endParaRPr>
        </a:p>
      </dsp:txBody>
      <dsp:txXfrm rot="-5400000">
        <a:off x="831300" y="37807"/>
        <a:ext cx="8432299" cy="696557"/>
      </dsp:txXfrm>
    </dsp:sp>
    <dsp:sp modelId="{E8EA6AC0-6B81-4D71-A5E8-8F0040AD86DC}">
      <dsp:nvSpPr>
        <dsp:cNvPr id="0" name=""/>
        <dsp:cNvSpPr/>
      </dsp:nvSpPr>
      <dsp:spPr>
        <a:xfrm rot="5400000">
          <a:off x="-178135" y="1116442"/>
          <a:ext cx="1187571" cy="8313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 Narrow" pitchFamily="34" charset="0"/>
            </a:rPr>
            <a:t>2015</a:t>
          </a:r>
          <a:endParaRPr lang="pt-BR" sz="2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-5400000">
        <a:off x="1" y="1353956"/>
        <a:ext cx="831300" cy="356271"/>
      </dsp:txXfrm>
    </dsp:sp>
    <dsp:sp modelId="{AF783156-72A8-48DD-A7CF-D896B4A2C933}">
      <dsp:nvSpPr>
        <dsp:cNvPr id="0" name=""/>
        <dsp:cNvSpPr/>
      </dsp:nvSpPr>
      <dsp:spPr>
        <a:xfrm rot="5400000">
          <a:off x="4680330" y="-2910723"/>
          <a:ext cx="771921" cy="846998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1"/>
              </a:solidFill>
              <a:latin typeface="Arial Narrow" pitchFamily="34" charset="0"/>
            </a:rPr>
            <a:t>LANÇAMENTO DA CIPE</a:t>
          </a:r>
          <a:r>
            <a:rPr lang="pt-BR" sz="2000" b="1" kern="1200" baseline="30000" dirty="0" smtClean="0">
              <a:solidFill>
                <a:schemeClr val="tx1"/>
              </a:solidFill>
              <a:latin typeface="Arial Narrow" pitchFamily="34" charset="0"/>
            </a:rPr>
            <a:t>®</a:t>
          </a:r>
          <a:r>
            <a:rPr lang="pt-BR" sz="2000" b="1" kern="1200" dirty="0" smtClean="0">
              <a:solidFill>
                <a:schemeClr val="tx1"/>
              </a:solidFill>
              <a:latin typeface="Arial Narrow" pitchFamily="34" charset="0"/>
            </a:rPr>
            <a:t> VERSÃO 2015</a:t>
          </a:r>
          <a:endParaRPr lang="pt-BR" sz="2000" kern="1200" dirty="0">
            <a:latin typeface="Arial Narrow" pitchFamily="34" charset="0"/>
          </a:endParaRPr>
        </a:p>
      </dsp:txBody>
      <dsp:txXfrm rot="-5400000">
        <a:off x="831300" y="975989"/>
        <a:ext cx="8432299" cy="6965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177BF-79F7-4DAF-A216-46A0134EB4AA}">
      <dsp:nvSpPr>
        <dsp:cNvPr id="0" name=""/>
        <dsp:cNvSpPr/>
      </dsp:nvSpPr>
      <dsp:spPr>
        <a:xfrm>
          <a:off x="3267562" y="1560"/>
          <a:ext cx="2716512" cy="161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PESQUISA E DESENVOLVIMENTO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6398" y="80396"/>
        <a:ext cx="2558840" cy="1457288"/>
      </dsp:txXfrm>
    </dsp:sp>
    <dsp:sp modelId="{95133B74-C602-4834-8093-1761C104C317}">
      <dsp:nvSpPr>
        <dsp:cNvPr id="0" name=""/>
        <dsp:cNvSpPr/>
      </dsp:nvSpPr>
      <dsp:spPr>
        <a:xfrm>
          <a:off x="2470853" y="809036"/>
          <a:ext cx="4309876" cy="4309876"/>
        </a:xfrm>
        <a:custGeom>
          <a:avLst/>
          <a:gdLst/>
          <a:ahLst/>
          <a:cxnLst/>
          <a:rect l="0" t="0" r="0" b="0"/>
          <a:pathLst>
            <a:path>
              <a:moveTo>
                <a:pt x="3529410" y="495243"/>
              </a:moveTo>
              <a:arcTo wR="2154938" hR="2154938" stAng="18577786" swAng="34207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95C69-2ED6-4D09-A353-3C43A5576893}">
      <dsp:nvSpPr>
        <dsp:cNvPr id="0" name=""/>
        <dsp:cNvSpPr/>
      </dsp:nvSpPr>
      <dsp:spPr>
        <a:xfrm>
          <a:off x="5249742" y="3233989"/>
          <a:ext cx="2484554" cy="161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MANUTENÇÃO E OPERAÇÕES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8578" y="3312825"/>
        <a:ext cx="2326882" cy="1457288"/>
      </dsp:txXfrm>
    </dsp:sp>
    <dsp:sp modelId="{DC83FDFC-4765-4AAF-9505-78165CA348D3}">
      <dsp:nvSpPr>
        <dsp:cNvPr id="0" name=""/>
        <dsp:cNvSpPr/>
      </dsp:nvSpPr>
      <dsp:spPr>
        <a:xfrm>
          <a:off x="2470850" y="809061"/>
          <a:ext cx="4309876" cy="4309876"/>
        </a:xfrm>
        <a:custGeom>
          <a:avLst/>
          <a:gdLst/>
          <a:ahLst/>
          <a:cxnLst/>
          <a:rect l="0" t="0" r="0" b="0"/>
          <a:pathLst>
            <a:path>
              <a:moveTo>
                <a:pt x="3180997" y="4049922"/>
              </a:moveTo>
              <a:arcTo wR="2154938" hR="2154938" stAng="3693973" swAng="34120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ECBD9-332E-4503-B013-76334E0F5652}">
      <dsp:nvSpPr>
        <dsp:cNvPr id="0" name=""/>
        <dsp:cNvSpPr/>
      </dsp:nvSpPr>
      <dsp:spPr>
        <a:xfrm>
          <a:off x="1517279" y="3233989"/>
          <a:ext cx="2484554" cy="161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DISSEMINAÇÃO E EDUCAÇÃO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6115" y="3312825"/>
        <a:ext cx="2326882" cy="1457288"/>
      </dsp:txXfrm>
    </dsp:sp>
    <dsp:sp modelId="{310B0C90-A6E8-4458-BD6A-94E72D55C0DE}">
      <dsp:nvSpPr>
        <dsp:cNvPr id="0" name=""/>
        <dsp:cNvSpPr/>
      </dsp:nvSpPr>
      <dsp:spPr>
        <a:xfrm>
          <a:off x="2470846" y="809036"/>
          <a:ext cx="4309876" cy="4309876"/>
        </a:xfrm>
        <a:custGeom>
          <a:avLst/>
          <a:gdLst/>
          <a:ahLst/>
          <a:cxnLst/>
          <a:rect l="0" t="0" r="0" b="0"/>
          <a:pathLst>
            <a:path>
              <a:moveTo>
                <a:pt x="14460" y="2404168"/>
              </a:moveTo>
              <a:arcTo wR="2154938" hR="2154938" stAng="10401514" swAng="34208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0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54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76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29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54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32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4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9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32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01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10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A129-1E6A-4E00-8598-C0B7FF52AD82}" type="datetimeFigureOut">
              <a:rPr lang="pt-BR" smtClean="0"/>
              <a:t>15/11/2017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678C-0D99-4AE2-A0EF-45191B80B7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28042" y="1597959"/>
            <a:ext cx="9775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CIPE</a:t>
            </a:r>
            <a:r>
              <a:rPr lang="pt-BR" sz="4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®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SISTEMATIZAÇÃO DA ASSISTÊNCIA DE ENFERMAGEM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452278" y="3779197"/>
            <a:ext cx="9265033" cy="2782021"/>
            <a:chOff x="2151522" y="3725409"/>
            <a:chExt cx="9265033" cy="2782021"/>
          </a:xfrm>
        </p:grpSpPr>
        <p:grpSp>
          <p:nvGrpSpPr>
            <p:cNvPr id="6" name="Grupo 5"/>
            <p:cNvGrpSpPr/>
            <p:nvPr/>
          </p:nvGrpSpPr>
          <p:grpSpPr>
            <a:xfrm>
              <a:off x="3254185" y="3725409"/>
              <a:ext cx="7207624" cy="1815859"/>
              <a:chOff x="2002118" y="5331952"/>
              <a:chExt cx="8287028" cy="1126270"/>
            </a:xfrm>
          </p:grpSpPr>
          <p:sp>
            <p:nvSpPr>
              <p:cNvPr id="4" name="Retângulo 3"/>
              <p:cNvSpPr/>
              <p:nvPr/>
            </p:nvSpPr>
            <p:spPr>
              <a:xfrm>
                <a:off x="4171702" y="5331952"/>
                <a:ext cx="3787860" cy="286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Telma Ribeiro Garcia</a:t>
                </a:r>
                <a:endParaRPr lang="pt-BR" sz="2400" b="1" dirty="0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2002118" y="5713727"/>
                <a:ext cx="8287028" cy="74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Diretora do Centro para Pesquisa e Desenvolvimento da CIPE</a:t>
                </a:r>
                <a:r>
                  <a:rPr lang="pt-BR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®</a:t>
                </a:r>
                <a:r>
                  <a:rPr lang="pt-B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do PPGENF-UFPB, Acreditado pelo ICN</a:t>
                </a:r>
              </a:p>
              <a:p>
                <a:pPr algn="ctr"/>
                <a:r>
                  <a:rPr lang="pt-B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Coordenadora </a:t>
                </a:r>
                <a:r>
                  <a:rPr lang="pt-B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 Comissão Permanente de Sistematização da Prática de Enfermagem, ABEn </a:t>
                </a:r>
                <a:r>
                  <a:rPr lang="pt-B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Nacional</a:t>
                </a:r>
                <a:endParaRPr lang="pt-B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Imagem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522" y="5377877"/>
              <a:ext cx="1021976" cy="1116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4714" y="5359487"/>
              <a:ext cx="1001841" cy="1147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56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57708" y="121023"/>
            <a:ext cx="7705725" cy="6237288"/>
            <a:chOff x="657" y="28"/>
            <a:chExt cx="4854" cy="3901"/>
          </a:xfrm>
        </p:grpSpPr>
        <p:pic>
          <p:nvPicPr>
            <p:cNvPr id="3" name="Picture 4" descr="icn-notmast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8"/>
              <a:ext cx="4854" cy="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894" y="1176"/>
              <a:ext cx="426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SzPct val="100000"/>
                <a:defRPr/>
              </a:pPr>
              <a:r>
                <a:rPr lang="pt-BR" sz="36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CONSELHO INTERNACIONAL DE </a:t>
              </a:r>
              <a:r>
                <a:rPr lang="pt-BR" sz="36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ENFERMEIRA(O)S </a:t>
              </a:r>
              <a:endParaRPr lang="pt-BR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  <a:p>
              <a:pPr algn="ctr" eaLnBrk="0" hangingPunct="0">
                <a:buSzPct val="100000"/>
                <a:defRPr/>
              </a:pPr>
              <a:r>
                <a:rPr lang="pt-BR" sz="36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- CIE -</a:t>
              </a:r>
              <a:endPara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985" y="3040"/>
              <a:ext cx="4173" cy="889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SzPct val="100000"/>
                <a:defRPr/>
              </a:pPr>
              <a:r>
                <a:rPr lang="pt-BR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CLASSIFICAÇÃO INTERNACIONAL PARA A PRÁTICA DE ENFERMAGEM </a:t>
              </a:r>
            </a:p>
            <a:p>
              <a:pPr algn="ctr" eaLnBrk="0" hangingPunct="0">
                <a:buSzPct val="100000"/>
                <a:defRPr/>
              </a:pPr>
              <a:r>
                <a:rPr lang="pt-BR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- CIPE</a:t>
              </a:r>
              <a:r>
                <a:rPr lang="pt-BR" sz="2800" b="1" baseline="300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®</a:t>
              </a:r>
              <a:r>
                <a:rPr lang="pt-BR"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-</a:t>
              </a:r>
              <a:endPara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713" y="1365"/>
              <a:ext cx="227" cy="1905"/>
              <a:chOff x="612" y="1480"/>
              <a:chExt cx="227" cy="1905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 flipH="1">
                <a:off x="612" y="1480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612" y="1480"/>
                <a:ext cx="0" cy="190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612" y="3385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5204" y="1365"/>
              <a:ext cx="227" cy="1905"/>
              <a:chOff x="5103" y="1480"/>
              <a:chExt cx="227" cy="1905"/>
            </a:xfrm>
          </p:grpSpPr>
          <p:sp>
            <p:nvSpPr>
              <p:cNvPr id="8" name="Line 16"/>
              <p:cNvSpPr>
                <a:spLocks noChangeShapeType="1"/>
              </p:cNvSpPr>
              <p:nvPr/>
            </p:nvSpPr>
            <p:spPr bwMode="auto">
              <a:xfrm flipH="1">
                <a:off x="5148" y="1480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Line 17"/>
              <p:cNvSpPr>
                <a:spLocks noChangeShapeType="1"/>
              </p:cNvSpPr>
              <p:nvPr/>
            </p:nvSpPr>
            <p:spPr bwMode="auto">
              <a:xfrm>
                <a:off x="5329" y="1480"/>
                <a:ext cx="0" cy="190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>
                <a:off x="5103" y="3385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1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BR"/>
              <a:t>Garcia TR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014914" y="363538"/>
            <a:ext cx="2160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CIPE</a:t>
            </a:r>
            <a:r>
              <a:rPr lang="pt-BR" sz="44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</a:t>
            </a:r>
            <a:r>
              <a:rPr lang="pt-BR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6264" y="1527176"/>
            <a:ext cx="8497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UM INSTRUMENTO DE INFORMAÇÃO QUE ESTÁ SENDO DESENVOLVIDO COM OS </a:t>
            </a:r>
            <a:r>
              <a:rPr lang="pt-B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OBJETIVOS</a:t>
            </a: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738314" y="3044825"/>
            <a:ext cx="87137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ESTABELECER UMA LINGUAGEM COMUM, UNIFICADA, PARA A PRÁTICA DE ENFERMAGEM</a:t>
            </a:r>
          </a:p>
          <a:p>
            <a:pPr algn="just"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REPRESENTAR OS CONCEITOS USADOS NA PRÁTICA</a:t>
            </a:r>
          </a:p>
          <a:p>
            <a:pPr algn="just"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DESCREVER OS CUIDADOS DE ENFERMAGEM PRESTADOS ÀS PESSOAS (INDIVÍDUOS, FAMÍLIAS E COMUNIDADES) NO ÂMBITO MUNDIAL</a:t>
            </a:r>
          </a:p>
        </p:txBody>
      </p:sp>
    </p:spTree>
    <p:extLst>
      <p:ext uri="{BB962C8B-B14F-4D97-AF65-F5344CB8AC3E}">
        <p14:creationId xmlns:p14="http://schemas.microsoft.com/office/powerpoint/2010/main" val="39350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237640" y="590765"/>
            <a:ext cx="9735164" cy="5719427"/>
            <a:chOff x="251520" y="980728"/>
            <a:chExt cx="9123446" cy="5719427"/>
          </a:xfrm>
        </p:grpSpPr>
        <p:sp>
          <p:nvSpPr>
            <p:cNvPr id="3" name="Título 1"/>
            <p:cNvSpPr txBox="1">
              <a:spLocks/>
            </p:cNvSpPr>
            <p:nvPr/>
          </p:nvSpPr>
          <p:spPr>
            <a:xfrm>
              <a:off x="451684" y="980728"/>
              <a:ext cx="7620000" cy="1143000"/>
            </a:xfrm>
            <a:prstGeom prst="rect">
              <a:avLst/>
            </a:prstGeom>
          </p:spPr>
          <p:txBody>
            <a:bodyPr/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36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CLASSIFICAÇÃO INTERNACIONAL PARA A PRÁTICA DE ENFERMAGEM - CIPE</a:t>
              </a:r>
              <a:r>
                <a:rPr lang="pt-BR" sz="3600" b="1" baseline="30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®</a:t>
              </a: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251520" y="2480321"/>
              <a:ext cx="9123446" cy="4219834"/>
              <a:chOff x="656307" y="2068209"/>
              <a:chExt cx="9123446" cy="4219834"/>
            </a:xfrm>
          </p:grpSpPr>
          <p:sp>
            <p:nvSpPr>
              <p:cNvPr id="5" name="Forma livre 4"/>
              <p:cNvSpPr/>
              <p:nvPr/>
            </p:nvSpPr>
            <p:spPr>
              <a:xfrm>
                <a:off x="3921174" y="4000500"/>
                <a:ext cx="692050" cy="74395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46025" y="0"/>
                    </a:lnTo>
                    <a:lnTo>
                      <a:pt x="346025" y="743954"/>
                    </a:lnTo>
                    <a:lnTo>
                      <a:pt x="692050" y="7439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Forma livre 5"/>
              <p:cNvSpPr/>
              <p:nvPr/>
            </p:nvSpPr>
            <p:spPr>
              <a:xfrm>
                <a:off x="3921174" y="3256545"/>
                <a:ext cx="692050" cy="74395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743954"/>
                    </a:moveTo>
                    <a:lnTo>
                      <a:pt x="346025" y="743954"/>
                    </a:lnTo>
                    <a:lnTo>
                      <a:pt x="346025" y="0"/>
                    </a:lnTo>
                    <a:lnTo>
                      <a:pt x="69205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orma livre 6"/>
              <p:cNvSpPr/>
              <p:nvPr/>
            </p:nvSpPr>
            <p:spPr>
              <a:xfrm>
                <a:off x="656307" y="3256545"/>
                <a:ext cx="3460253" cy="1271644"/>
              </a:xfrm>
              <a:custGeom>
                <a:avLst/>
                <a:gdLst>
                  <a:gd name="connsiteX0" fmla="*/ 0 w 3460253"/>
                  <a:gd name="connsiteY0" fmla="*/ 0 h 1055377"/>
                  <a:gd name="connsiteX1" fmla="*/ 3460253 w 3460253"/>
                  <a:gd name="connsiteY1" fmla="*/ 0 h 1055377"/>
                  <a:gd name="connsiteX2" fmla="*/ 3460253 w 3460253"/>
                  <a:gd name="connsiteY2" fmla="*/ 1055377 h 1055377"/>
                  <a:gd name="connsiteX3" fmla="*/ 0 w 3460253"/>
                  <a:gd name="connsiteY3" fmla="*/ 1055377 h 1055377"/>
                  <a:gd name="connsiteX4" fmla="*/ 0 w 3460253"/>
                  <a:gd name="connsiteY4" fmla="*/ 0 h 105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253" h="1055377">
                    <a:moveTo>
                      <a:pt x="0" y="0"/>
                    </a:moveTo>
                    <a:lnTo>
                      <a:pt x="3460253" y="0"/>
                    </a:lnTo>
                    <a:lnTo>
                      <a:pt x="3460253" y="1055377"/>
                    </a:lnTo>
                    <a:lnTo>
                      <a:pt x="0" y="1055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800" b="1" dirty="0">
                    <a:solidFill>
                      <a:schemeClr val="bg1"/>
                    </a:solidFill>
                    <a:latin typeface="Arial Narrow" pitchFamily="34" charset="0"/>
                  </a:rPr>
                  <a:t>O QUE É A  CIPE</a:t>
                </a:r>
                <a:r>
                  <a:rPr lang="pt-BR" sz="2800" b="1" baseline="30000" dirty="0">
                    <a:solidFill>
                      <a:schemeClr val="bg1"/>
                    </a:solidFill>
                    <a:latin typeface="Arial Narrow" pitchFamily="34" charset="0"/>
                  </a:rPr>
                  <a:t>®</a:t>
                </a:r>
                <a:r>
                  <a:rPr lang="pt-BR" sz="2800" b="1" dirty="0">
                    <a:solidFill>
                      <a:schemeClr val="bg1"/>
                    </a:solidFill>
                    <a:latin typeface="Arial Narrow" pitchFamily="34" charset="0"/>
                  </a:rPr>
                  <a:t> ?</a:t>
                </a:r>
              </a:p>
            </p:txBody>
          </p:sp>
          <p:sp>
            <p:nvSpPr>
              <p:cNvPr id="8" name="Forma livre 7"/>
              <p:cNvSpPr/>
              <p:nvPr/>
            </p:nvSpPr>
            <p:spPr>
              <a:xfrm>
                <a:off x="4613224" y="2068209"/>
                <a:ext cx="5166529" cy="1703691"/>
              </a:xfrm>
              <a:custGeom>
                <a:avLst/>
                <a:gdLst>
                  <a:gd name="connsiteX0" fmla="*/ 0 w 3460253"/>
                  <a:gd name="connsiteY0" fmla="*/ 0 h 1055377"/>
                  <a:gd name="connsiteX1" fmla="*/ 3460253 w 3460253"/>
                  <a:gd name="connsiteY1" fmla="*/ 0 h 1055377"/>
                  <a:gd name="connsiteX2" fmla="*/ 3460253 w 3460253"/>
                  <a:gd name="connsiteY2" fmla="*/ 1055377 h 1055377"/>
                  <a:gd name="connsiteX3" fmla="*/ 0 w 3460253"/>
                  <a:gd name="connsiteY3" fmla="*/ 1055377 h 1055377"/>
                  <a:gd name="connsiteX4" fmla="*/ 0 w 3460253"/>
                  <a:gd name="connsiteY4" fmla="*/ 0 h 105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253" h="1055377">
                    <a:moveTo>
                      <a:pt x="0" y="0"/>
                    </a:moveTo>
                    <a:lnTo>
                      <a:pt x="3460253" y="0"/>
                    </a:lnTo>
                    <a:lnTo>
                      <a:pt x="3460253" y="1055377"/>
                    </a:lnTo>
                    <a:lnTo>
                      <a:pt x="0" y="1055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just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sz="2000" b="1" dirty="0">
                    <a:solidFill>
                      <a:schemeClr val="tx1"/>
                    </a:solidFill>
                    <a:latin typeface="Arial Narrow" pitchFamily="34" charset="0"/>
                  </a:rPr>
                  <a:t>UMA </a:t>
                </a:r>
                <a:r>
                  <a:rPr lang="pt-BR" sz="20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TERMINOLOGIA PADRONIZADA</a:t>
                </a:r>
                <a:r>
                  <a:rPr lang="pt-BR" sz="2000" b="1" dirty="0">
                    <a:solidFill>
                      <a:schemeClr val="tx1"/>
                    </a:solidFill>
                    <a:latin typeface="Arial Narrow" pitchFamily="34" charset="0"/>
                  </a:rPr>
                  <a:t>, AMPLA E COMPLEXA, QUE REPRESENTA O DOMÍNIO DA PRÁTICA DA ENFERMAGEM NO ÂMBITO MUNDIAL</a:t>
                </a:r>
              </a:p>
            </p:txBody>
          </p:sp>
          <p:sp>
            <p:nvSpPr>
              <p:cNvPr id="9" name="Forma livre 8"/>
              <p:cNvSpPr/>
              <p:nvPr/>
            </p:nvSpPr>
            <p:spPr>
              <a:xfrm>
                <a:off x="4613224" y="4175310"/>
                <a:ext cx="5166528" cy="2112733"/>
              </a:xfrm>
              <a:custGeom>
                <a:avLst/>
                <a:gdLst>
                  <a:gd name="connsiteX0" fmla="*/ 0 w 3460253"/>
                  <a:gd name="connsiteY0" fmla="*/ 0 h 1055377"/>
                  <a:gd name="connsiteX1" fmla="*/ 3460253 w 3460253"/>
                  <a:gd name="connsiteY1" fmla="*/ 0 h 1055377"/>
                  <a:gd name="connsiteX2" fmla="*/ 3460253 w 3460253"/>
                  <a:gd name="connsiteY2" fmla="*/ 1055377 h 1055377"/>
                  <a:gd name="connsiteX3" fmla="*/ 0 w 3460253"/>
                  <a:gd name="connsiteY3" fmla="*/ 1055377 h 1055377"/>
                  <a:gd name="connsiteX4" fmla="*/ 0 w 3460253"/>
                  <a:gd name="connsiteY4" fmla="*/ 0 h 105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253" h="1055377">
                    <a:moveTo>
                      <a:pt x="0" y="0"/>
                    </a:moveTo>
                    <a:lnTo>
                      <a:pt x="3460253" y="0"/>
                    </a:lnTo>
                    <a:lnTo>
                      <a:pt x="3460253" y="1055377"/>
                    </a:lnTo>
                    <a:lnTo>
                      <a:pt x="0" y="1055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algn="just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pt-BR" sz="2000" b="1" dirty="0">
                    <a:solidFill>
                      <a:schemeClr val="tx1"/>
                    </a:solidFill>
                    <a:latin typeface="Arial Narrow" pitchFamily="34" charset="0"/>
                  </a:rPr>
                  <a:t>UMA </a:t>
                </a:r>
                <a:r>
                  <a:rPr lang="pt-BR" sz="20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TECNOLOGIA DE INFORMAÇÃO</a:t>
                </a:r>
                <a:r>
                  <a:rPr lang="pt-BR" sz="2000" b="1" dirty="0">
                    <a:solidFill>
                      <a:schemeClr val="tx1"/>
                    </a:solidFill>
                    <a:latin typeface="Arial Narrow" pitchFamily="34" charset="0"/>
                  </a:rPr>
                  <a:t>, QUE PROPORCIONA A COLETA, O ARMAZENAMENTO E A ANÁLISE DE DADOS DE ENFERMAGEM EM UMA VARIEDADE DE CENÁRIOS, LINGUAGENS E REGIÕES GEOGRÁFICAS NO ÂMBITO MUNDIAL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63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79180" y="200801"/>
            <a:ext cx="9255310" cy="6517575"/>
            <a:chOff x="1479180" y="200801"/>
            <a:chExt cx="9255310" cy="6517575"/>
          </a:xfrm>
        </p:grpSpPr>
        <p:graphicFrame>
          <p:nvGraphicFramePr>
            <p:cNvPr id="3" name="Espaço Reservado para Conteúdo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7036364"/>
                </p:ext>
              </p:extLst>
            </p:nvPr>
          </p:nvGraphicFramePr>
          <p:xfrm>
            <a:off x="2501157" y="1640542"/>
            <a:ext cx="7021311" cy="50778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ítulo 1"/>
            <p:cNvSpPr txBox="1">
              <a:spLocks/>
            </p:cNvSpPr>
            <p:nvPr/>
          </p:nvSpPr>
          <p:spPr>
            <a:xfrm>
              <a:off x="1479180" y="200801"/>
              <a:ext cx="9255310" cy="1143000"/>
            </a:xfrm>
            <a:prstGeom prst="rect">
              <a:avLst/>
            </a:prstGeom>
          </p:spPr>
          <p:txBody>
            <a:bodyPr/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CLASSIFICAÇÃO INTERNACIONAL PARA A PRÁTICA DE ENFERMAGEM - CIPE</a:t>
              </a:r>
              <a:r>
                <a:rPr lang="pt-BR" sz="3600" b="1" baseline="30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8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45462" y="498377"/>
            <a:ext cx="10919011" cy="5893369"/>
            <a:chOff x="645462" y="646294"/>
            <a:chExt cx="10919011" cy="5893369"/>
          </a:xfrm>
        </p:grpSpPr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val="3032158252"/>
                </p:ext>
              </p:extLst>
            </p:nvPr>
          </p:nvGraphicFramePr>
          <p:xfrm>
            <a:off x="645462" y="1787135"/>
            <a:ext cx="10919011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CaixaDeTexto 5"/>
            <p:cNvSpPr txBox="1"/>
            <p:nvPr/>
          </p:nvSpPr>
          <p:spPr>
            <a:xfrm>
              <a:off x="2477426" y="646294"/>
              <a:ext cx="7281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MARCOS NA EVOLUÇÃO DA CIPE</a:t>
              </a:r>
              <a:r>
                <a:rPr lang="pt-BR" sz="3600" b="1" baseline="30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®</a:t>
              </a:r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3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46958" y="525271"/>
            <a:ext cx="10100657" cy="5861703"/>
            <a:chOff x="1840331" y="807658"/>
            <a:chExt cx="10100657" cy="5861703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1354743543"/>
                </p:ext>
              </p:extLst>
            </p:nvPr>
          </p:nvGraphicFramePr>
          <p:xfrm>
            <a:off x="1840331" y="1916833"/>
            <a:ext cx="10100657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CaixaDeTexto 5"/>
            <p:cNvSpPr txBox="1"/>
            <p:nvPr/>
          </p:nvSpPr>
          <p:spPr>
            <a:xfrm>
              <a:off x="3257352" y="807658"/>
              <a:ext cx="7281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MARCOS NA EVOLUÇÃO DA CIPE</a:t>
              </a:r>
              <a:r>
                <a:rPr lang="pt-BR" sz="3600" b="1" baseline="30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®</a:t>
              </a:r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9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912488" y="404248"/>
            <a:ext cx="10356148" cy="5960604"/>
            <a:chOff x="912488" y="404248"/>
            <a:chExt cx="10356148" cy="5960604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1210759815"/>
                </p:ext>
              </p:extLst>
            </p:nvPr>
          </p:nvGraphicFramePr>
          <p:xfrm>
            <a:off x="912488" y="1290919"/>
            <a:ext cx="10356148" cy="50739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CaixaDeTexto 5"/>
            <p:cNvSpPr txBox="1"/>
            <p:nvPr/>
          </p:nvSpPr>
          <p:spPr>
            <a:xfrm>
              <a:off x="2490873" y="404248"/>
              <a:ext cx="7281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MARCOS NA EVOLUÇÃO DA CIPE</a:t>
              </a:r>
              <a:r>
                <a:rPr lang="pt-BR" sz="3600" b="1" baseline="30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®</a:t>
              </a:r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1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022487" y="86743"/>
            <a:ext cx="10178915" cy="2481646"/>
            <a:chOff x="1022487" y="86743"/>
            <a:chExt cx="10178915" cy="2481646"/>
          </a:xfrm>
        </p:grpSpPr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1355994426"/>
                </p:ext>
              </p:extLst>
            </p:nvPr>
          </p:nvGraphicFramePr>
          <p:xfrm>
            <a:off x="1022487" y="778186"/>
            <a:ext cx="10178915" cy="17902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CaixaDeTexto 4"/>
            <p:cNvSpPr txBox="1"/>
            <p:nvPr/>
          </p:nvSpPr>
          <p:spPr>
            <a:xfrm>
              <a:off x="3105206" y="86743"/>
              <a:ext cx="6926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MARCOS NA EVOLUÇÃO DA CIPE</a:t>
              </a:r>
              <a:r>
                <a:rPr lang="pt-BR" sz="3600" b="1" baseline="30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®</a:t>
              </a:r>
              <a:r>
                <a:rPr lang="pt-BR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126854" y="2382677"/>
            <a:ext cx="21318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Arial Narrow" panose="020B0606020202030204" pitchFamily="34" charset="0"/>
              </a:rPr>
              <a:t>Canadá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Estados Unidos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Chile 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Brasil</a:t>
            </a:r>
          </a:p>
          <a:p>
            <a:endParaRPr lang="pt-BR" sz="1400" b="1" dirty="0">
              <a:latin typeface="Arial Narrow" panose="020B0606020202030204" pitchFamily="34" charset="0"/>
            </a:endParaRP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Grupo de Língua Alemã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(Áustria, Alemanha e Suíça)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Portugal</a:t>
            </a:r>
          </a:p>
          <a:p>
            <a:r>
              <a:rPr lang="pt-BR" sz="1400" b="1" dirty="0">
                <a:latin typeface="Arial Narrow" panose="020B0606020202030204" pitchFamily="34" charset="0"/>
              </a:rPr>
              <a:t>P</a:t>
            </a:r>
            <a:r>
              <a:rPr lang="pt-BR" sz="1400" b="1" dirty="0" smtClean="0">
                <a:latin typeface="Arial Narrow" panose="020B0606020202030204" pitchFamily="34" charset="0"/>
              </a:rPr>
              <a:t>olônia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Itália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Irlanda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Noruega</a:t>
            </a:r>
          </a:p>
          <a:p>
            <a:endParaRPr lang="pt-BR" sz="1400" b="1" dirty="0" smtClean="0">
              <a:latin typeface="Arial Narrow" panose="020B0606020202030204" pitchFamily="34" charset="0"/>
            </a:endParaRP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Irã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Coréia do Sul</a:t>
            </a: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Singapura</a:t>
            </a:r>
          </a:p>
          <a:p>
            <a:endParaRPr lang="pt-BR" sz="1400" b="1" dirty="0" smtClean="0">
              <a:latin typeface="Arial Narrow" panose="020B0606020202030204" pitchFamily="34" charset="0"/>
            </a:endParaRPr>
          </a:p>
          <a:p>
            <a:r>
              <a:rPr lang="pt-BR" sz="1400" b="1" dirty="0" smtClean="0">
                <a:latin typeface="Arial Narrow" panose="020B0606020202030204" pitchFamily="34" charset="0"/>
              </a:rPr>
              <a:t>Austrália</a:t>
            </a:r>
            <a:endParaRPr lang="pt-BR" sz="1400" b="1" dirty="0">
              <a:latin typeface="Arial Narrow" panose="020B060602020203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3002" y="2142436"/>
            <a:ext cx="8223175" cy="45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6044725"/>
              </p:ext>
            </p:extLst>
          </p:nvPr>
        </p:nvGraphicFramePr>
        <p:xfrm>
          <a:off x="1102659" y="2347140"/>
          <a:ext cx="996427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63979" y="969022"/>
            <a:ext cx="728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MARCOS NA EVOLUÇÃO DA CIPE</a:t>
            </a:r>
            <a:r>
              <a:rPr lang="pt-BR" sz="36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®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5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286005" y="174812"/>
            <a:ext cx="7597588" cy="6615954"/>
            <a:chOff x="1259632" y="670121"/>
            <a:chExt cx="6408711" cy="5718249"/>
          </a:xfrm>
        </p:grpSpPr>
        <p:pic>
          <p:nvPicPr>
            <p:cNvPr id="3" name="Imagem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03794"/>
              <a:ext cx="6408711" cy="5184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tângulo 3"/>
            <p:cNvSpPr/>
            <p:nvPr/>
          </p:nvSpPr>
          <p:spPr>
            <a:xfrm>
              <a:off x="2566337" y="670121"/>
              <a:ext cx="3794821" cy="3990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MODELO DE SETE EIXOS DA CIPE</a:t>
              </a:r>
              <a:r>
                <a:rPr lang="pt-BR" sz="2400" b="1" baseline="30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1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72566" y="1866663"/>
            <a:ext cx="9273693" cy="3151399"/>
            <a:chOff x="2102071" y="628701"/>
            <a:chExt cx="9273693" cy="3151399"/>
          </a:xfrm>
        </p:grpSpPr>
        <p:sp>
          <p:nvSpPr>
            <p:cNvPr id="9" name="CaixaDeTexto 8"/>
            <p:cNvSpPr txBox="1"/>
            <p:nvPr/>
          </p:nvSpPr>
          <p:spPr>
            <a:xfrm>
              <a:off x="2102071" y="628701"/>
              <a:ext cx="92736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PRECISAMOS, </a:t>
              </a:r>
              <a:r>
                <a:rPr lang="pt-BR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EM PRIMEIRO LUGAR, COMPREENDER</a:t>
              </a:r>
              <a:endPara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algn="ctr"/>
              <a:r>
                <a:rPr lang="pt-BR" sz="3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A QUE NOS REFERIMOS AO FALAR SOBRE</a:t>
              </a:r>
              <a:endPara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265243" y="2025774"/>
              <a:ext cx="747095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pt-BR" sz="2400" b="1" dirty="0" smtClean="0">
                  <a:latin typeface="Arial Narrow" panose="020B0606020202030204" pitchFamily="34" charset="0"/>
                </a:rPr>
                <a:t>SISTEMATIZAÇÃO DA ASSISTÊNCIA DE ENFERMAGEM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pt-BR" sz="2400" b="1" dirty="0" smtClean="0">
                  <a:latin typeface="Arial Narrow" panose="020B0606020202030204" pitchFamily="34" charset="0"/>
                </a:rPr>
                <a:t>PROCESSO DE ENFERMAGEM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ü"/>
              </a:pPr>
              <a:r>
                <a:rPr lang="pt-BR" sz="2400" b="1" dirty="0" smtClean="0">
                  <a:latin typeface="Arial Narrow" panose="020B0606020202030204" pitchFamily="34" charset="0"/>
                </a:rPr>
                <a:t>METODOLOGIA DA ASSISTÊNCIA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5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73820"/>
              </p:ext>
            </p:extLst>
          </p:nvPr>
        </p:nvGraphicFramePr>
        <p:xfrm>
          <a:off x="1452283" y="806823"/>
          <a:ext cx="9211235" cy="5914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436"/>
                <a:gridCol w="4120099"/>
                <a:gridCol w="3390700"/>
              </a:tblGrid>
              <a:tr h="565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EIXO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DEFINIÇÃO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EXEMPLOS DE TERMOS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3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Foco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Área de atenção relevante para a enfermagem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Dor – Eliminação – Expectativa de vida – Conhecimento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33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Julgamento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Opinião clínica ou determinação relacionada ao foco da prática de enfermagem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Risco de – Aumentado – Interrompido – Melhorado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33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Meios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Maneira ou método de executar uma intervenção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Bandagem – Cateter urinário – Técnica de respiração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33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Ação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Processo intencional aplicado a, ou desempenhado por um cliente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Promover – Encorajar – Entrevistar – Aliviar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33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Tempo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O momento, período, instante, intervalo ou duração de uma ocorrência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Admissão – Período Pré-natal – Intermitente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33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Localização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Orientação anatômica ou espacial de um diagnóstico ou intervenções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 Narrow" panose="020B0606020202030204" pitchFamily="34" charset="0"/>
                        </a:rPr>
                        <a:t>Anterior – Cavidade torácica – Creche – Hospital-dia</a:t>
                      </a:r>
                      <a:endParaRPr lang="pt-BR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733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Cliente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Sujeito a quem o diagnóstico se refere e que é o beneficiário de uma intervenção de enfermagem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Criança – Pai – Família – Comunidade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485494" y="107577"/>
            <a:ext cx="5220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MODELO DE SETE EIXOS DA CIPE</a:t>
            </a:r>
            <a:r>
              <a:rPr lang="pt-BR" sz="28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46903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506071" y="929556"/>
            <a:ext cx="9412941" cy="5740185"/>
            <a:chOff x="2968921" y="1031407"/>
            <a:chExt cx="8703126" cy="4683596"/>
          </a:xfrm>
        </p:grpSpPr>
        <p:grpSp>
          <p:nvGrpSpPr>
            <p:cNvPr id="3" name="Grupo 2"/>
            <p:cNvGrpSpPr/>
            <p:nvPr/>
          </p:nvGrpSpPr>
          <p:grpSpPr>
            <a:xfrm>
              <a:off x="3064963" y="1031407"/>
              <a:ext cx="8607084" cy="3885076"/>
              <a:chOff x="316331" y="1916832"/>
              <a:chExt cx="8607084" cy="3885076"/>
            </a:xfrm>
          </p:grpSpPr>
          <p:graphicFrame>
            <p:nvGraphicFramePr>
              <p:cNvPr id="5" name="Diagrama 4"/>
              <p:cNvGraphicFramePr/>
              <p:nvPr>
                <p:extLst>
                  <p:ext uri="{D42A27DB-BD31-4B8C-83A1-F6EECF244321}">
                    <p14:modId xmlns:p14="http://schemas.microsoft.com/office/powerpoint/2010/main" val="1603387353"/>
                  </p:ext>
                </p:extLst>
              </p:nvPr>
            </p:nvGraphicFramePr>
            <p:xfrm>
              <a:off x="316331" y="1916832"/>
              <a:ext cx="8568952" cy="23762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6" name="Diagrama 5"/>
              <p:cNvGraphicFramePr/>
              <p:nvPr>
                <p:extLst>
                  <p:ext uri="{D42A27DB-BD31-4B8C-83A1-F6EECF244321}">
                    <p14:modId xmlns:p14="http://schemas.microsoft.com/office/powerpoint/2010/main" val="3866811856"/>
                  </p:ext>
                </p:extLst>
              </p:nvPr>
            </p:nvGraphicFramePr>
            <p:xfrm>
              <a:off x="323528" y="4067236"/>
              <a:ext cx="8599887" cy="173467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pSp>
          <p:nvGrpSpPr>
            <p:cNvPr id="7" name="Grupo 6"/>
            <p:cNvGrpSpPr/>
            <p:nvPr/>
          </p:nvGrpSpPr>
          <p:grpSpPr>
            <a:xfrm>
              <a:off x="2968921" y="4706471"/>
              <a:ext cx="982189" cy="1008532"/>
              <a:chOff x="-94128" y="505821"/>
              <a:chExt cx="982189" cy="1008532"/>
            </a:xfrm>
          </p:grpSpPr>
          <p:sp>
            <p:nvSpPr>
              <p:cNvPr id="11" name="Divisa 10"/>
              <p:cNvSpPr/>
              <p:nvPr/>
            </p:nvSpPr>
            <p:spPr>
              <a:xfrm rot="5400000">
                <a:off x="-126365" y="632186"/>
                <a:ext cx="1008532" cy="755801"/>
              </a:xfrm>
              <a:prstGeom prst="chevr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Divisa 4"/>
              <p:cNvSpPr/>
              <p:nvPr/>
            </p:nvSpPr>
            <p:spPr>
              <a:xfrm>
                <a:off x="-94128" y="806340"/>
                <a:ext cx="982189" cy="4209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415" tIns="18415" rIns="18415" bIns="18415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2017</a:t>
                </a:r>
                <a:endParaRPr lang="pt-BR" sz="20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3831296" y="4710052"/>
              <a:ext cx="7827303" cy="547754"/>
              <a:chOff x="768247" y="509402"/>
              <a:chExt cx="7827303" cy="54775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" name="Arredondar Retângulo no Mesmo Canto Lateral 8"/>
              <p:cNvSpPr/>
              <p:nvPr/>
            </p:nvSpPr>
            <p:spPr>
              <a:xfrm rot="5400000">
                <a:off x="4408022" y="-3130373"/>
                <a:ext cx="547754" cy="7827303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Arredondar Retângulo no Mesmo Canto Lateral 6"/>
              <p:cNvSpPr/>
              <p:nvPr/>
            </p:nvSpPr>
            <p:spPr>
              <a:xfrm>
                <a:off x="793934" y="548026"/>
                <a:ext cx="7358820" cy="4196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2700" rIns="12700" bIns="12700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20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LANÇAMENTO DA CIPE</a:t>
                </a:r>
                <a:r>
                  <a:rPr lang="pt-BR" sz="2000" b="1" kern="1200" baseline="30000" dirty="0" smtClean="0">
                    <a:solidFill>
                      <a:schemeClr val="tx1"/>
                    </a:solidFill>
                    <a:latin typeface="Arial Narrow" pitchFamily="34" charset="0"/>
                  </a:rPr>
                  <a:t>®</a:t>
                </a:r>
                <a:r>
                  <a:rPr lang="pt-BR" sz="20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 VERSÃO 2017</a:t>
                </a:r>
                <a:endParaRPr lang="pt-BR" sz="2000" kern="1200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15" name="CaixaDeTexto 14"/>
          <p:cNvSpPr txBox="1"/>
          <p:nvPr/>
        </p:nvSpPr>
        <p:spPr>
          <a:xfrm>
            <a:off x="2477426" y="148755"/>
            <a:ext cx="728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MARCOS NA EVOLUÇÃO DA CIPE</a:t>
            </a:r>
            <a:r>
              <a:rPr lang="pt-BR" sz="36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®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9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42577"/>
              </p:ext>
            </p:extLst>
          </p:nvPr>
        </p:nvGraphicFramePr>
        <p:xfrm>
          <a:off x="1106180" y="849176"/>
          <a:ext cx="9991164" cy="5608308"/>
        </p:xfrm>
        <a:graphic>
          <a:graphicData uri="http://schemas.openxmlformats.org/drawingml/2006/table">
            <a:tbl>
              <a:tblPr/>
              <a:tblGrid>
                <a:gridCol w="2737162"/>
                <a:gridCol w="888798"/>
                <a:gridCol w="2737162"/>
                <a:gridCol w="890878"/>
                <a:gridCol w="2737164"/>
              </a:tblGrid>
              <a:tr h="2193603">
                <a:tc rowSpan="2"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Times New Roman" pitchFamily="18" charset="0"/>
                        </a:rPr>
                        <a:t>Related Classification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International Classification of Primary Care (ICPC)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International Classification of External Causes of Injury (ICECI)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The Anatomical, Therapeutic, Chemical (ATC) classification system with Defined Daily Doses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ISO 9999 Technical aids for persons with disabilities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cs typeface="Times New Roman" pitchFamily="18" charset="0"/>
                        </a:rPr>
                        <a:t>Classificação Internacional para a Prática de Enfermagem (CIPE</a:t>
                      </a:r>
                      <a:r>
                        <a:rPr kumimoji="0" lang="pt-B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cs typeface="Times New Roman" pitchFamily="18" charset="0"/>
                        </a:rPr>
                        <a:t>®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anose="020B0606020202030204" pitchFamily="34" charset="0"/>
                          <a:cs typeface="Times New Roman" pitchFamily="18" charset="0"/>
                        </a:rPr>
                        <a:t>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Reference Classifications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Times New Roman" pitchFamily="18" charset="0"/>
                        </a:rPr>
                        <a:t>INTERNATIONAL CLASSIFICATION OF DISEASES (ICD)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International Classification of Functioning, Disability and Health (ICF)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International Classification of Health Interventions (ICHI) - (Under development)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Derived Classifications</a:t>
                      </a:r>
                    </a:p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International Classification of Diseases for Oncology, Third Edition (ICD-O-3)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The ICD-10 Classification of Mental and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Behavioural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Disorders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Application of the ICD to Dentistry and Stomatology, Third Edition (ICD-DA)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Application of the ICD to Neurology (ICD-10-NA)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ICF Version for Children and Youth (ICF-CY) 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33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04" name="Rectangle 55"/>
          <p:cNvSpPr>
            <a:spLocks noChangeArrowheads="1"/>
          </p:cNvSpPr>
          <p:nvPr/>
        </p:nvSpPr>
        <p:spPr bwMode="auto">
          <a:xfrm>
            <a:off x="1524001" y="4176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691280" name="Rectangle 80"/>
          <p:cNvSpPr>
            <a:spLocks noChangeArrowheads="1"/>
          </p:cNvSpPr>
          <p:nvPr/>
        </p:nvSpPr>
        <p:spPr bwMode="auto">
          <a:xfrm>
            <a:off x="1848881" y="112433"/>
            <a:ext cx="8468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REPRESENTAÇÃO ESQUEMÁTICA DA FCI-OMS </a:t>
            </a:r>
          </a:p>
        </p:txBody>
      </p:sp>
      <p:sp>
        <p:nvSpPr>
          <p:cNvPr id="71706" name="Text Box 117"/>
          <p:cNvSpPr txBox="1">
            <a:spLocks noChangeArrowheads="1"/>
          </p:cNvSpPr>
          <p:nvPr/>
        </p:nvSpPr>
        <p:spPr bwMode="auto">
          <a:xfrm>
            <a:off x="4118164" y="6524719"/>
            <a:ext cx="3949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err="1">
                <a:latin typeface="Arial" charset="0"/>
              </a:rPr>
              <a:t>Fonte</a:t>
            </a:r>
            <a:r>
              <a:rPr lang="en-US" sz="1400" b="1" dirty="0">
                <a:latin typeface="Arial" charset="0"/>
              </a:rPr>
              <a:t>: </a:t>
            </a:r>
            <a:r>
              <a:rPr lang="pt-BR" sz="1400" b="1" dirty="0">
                <a:latin typeface="Arial" charset="0"/>
              </a:rPr>
              <a:t>http://www.who.int/classifications/en/</a:t>
            </a:r>
          </a:p>
        </p:txBody>
      </p:sp>
    </p:spTree>
    <p:extLst>
      <p:ext uri="{BB962C8B-B14F-4D97-AF65-F5344CB8AC3E}">
        <p14:creationId xmlns:p14="http://schemas.microsoft.com/office/powerpoint/2010/main" val="34558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1" y="1671076"/>
            <a:ext cx="1126863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 CIPE® É UMA TERMINOLOGIA PADRONIZADA QUE REPRESENTA O DOMÍNIO DA PRÁTICA E UNIFICA A LINGUAGEM DA ENFERMAGEM NO ÂMBITO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MUNDIAL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SUA INCLUSÃO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TRAZ,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PARA A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FAMÍLIA DE CLASSIFICAÇÕES INTERNACIONAIS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DA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OMS,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UMA PARTE ESSENCIAL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DOS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SERVIÇOS PROFISSIONAIS DE SAÚDE -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DOMÍNIO DA ENFERMAGEM</a:t>
            </a:r>
          </a:p>
        </p:txBody>
      </p:sp>
    </p:spTree>
    <p:extLst>
      <p:ext uri="{BB962C8B-B14F-4D97-AF65-F5344CB8AC3E}">
        <p14:creationId xmlns:p14="http://schemas.microsoft.com/office/powerpoint/2010/main" val="516578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610416830"/>
              </p:ext>
            </p:extLst>
          </p:nvPr>
        </p:nvGraphicFramePr>
        <p:xfrm>
          <a:off x="1586753" y="949200"/>
          <a:ext cx="913055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775013" y="375784"/>
            <a:ext cx="8780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 eaLnBrk="0" hangingPunct="0">
              <a:spcBef>
                <a:spcPts val="600"/>
              </a:spcBef>
              <a:spcAft>
                <a:spcPts val="0"/>
              </a:spcAft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Charter BT"/>
              </a:rPr>
              <a:t>PROGRESSÃO DO NÚMERO TOTAL DE CONCEITOS DA CIPE</a:t>
            </a:r>
            <a:r>
              <a:rPr lang="pt-BR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Charter BT"/>
              </a:rPr>
              <a:t>®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Charter BT"/>
              </a:rPr>
              <a:t>, POR VERSÃO DIVULGADA, 2005 a 2017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rter BT"/>
              <a:ea typeface="Times New Roman" panose="02020603050405020304" pitchFamily="18" charset="0"/>
              <a:cs typeface="Charter BT"/>
            </a:endParaRPr>
          </a:p>
        </p:txBody>
      </p:sp>
    </p:spTree>
    <p:extLst>
      <p:ext uri="{BB962C8B-B14F-4D97-AF65-F5344CB8AC3E}">
        <p14:creationId xmlns:p14="http://schemas.microsoft.com/office/powerpoint/2010/main" val="19940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81267"/>
              </p:ext>
            </p:extLst>
          </p:nvPr>
        </p:nvGraphicFramePr>
        <p:xfrm>
          <a:off x="1990168" y="1048216"/>
          <a:ext cx="8175812" cy="5478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5848"/>
                <a:gridCol w="2049964"/>
              </a:tblGrid>
              <a:tr h="33475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Conceitos</a:t>
                      </a:r>
                      <a:endParaRPr lang="pt-BR" sz="3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Número</a:t>
                      </a:r>
                      <a:endParaRPr lang="pt-BR" sz="3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325477">
                <a:tc>
                  <a:txBody>
                    <a:bodyPr/>
                    <a:lstStyle/>
                    <a:p>
                      <a:pPr indent="180340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Narrow" panose="020B0606020202030204" pitchFamily="34" charset="0"/>
                        </a:rPr>
                        <a:t>Conceitos organizadores</a:t>
                      </a:r>
                      <a:endParaRPr lang="pt-BR" sz="3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pt-BR" sz="3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34226">
                <a:tc>
                  <a:txBody>
                    <a:bodyPr/>
                    <a:lstStyle/>
                    <a:p>
                      <a:pPr indent="180340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Narrow" panose="020B0606020202030204" pitchFamily="34" charset="0"/>
                        </a:rPr>
                        <a:t>Conceitos pré-coordenados</a:t>
                      </a:r>
                      <a:endParaRPr lang="pt-BR" sz="3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Narrow" panose="020B0606020202030204" pitchFamily="34" charset="0"/>
                        </a:rPr>
                        <a:t>1.915</a:t>
                      </a:r>
                      <a:endParaRPr lang="pt-BR" sz="3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Diagnósticos/Resultados de Enfermagem</a:t>
                      </a:r>
                      <a:endParaRPr lang="pt-BR" sz="3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852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Intervenções de Enfermagem</a:t>
                      </a:r>
                      <a:endParaRPr lang="pt-BR" sz="3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1.063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34226">
                <a:tc>
                  <a:txBody>
                    <a:bodyPr/>
                    <a:lstStyle/>
                    <a:p>
                      <a:pPr indent="180340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Narrow" panose="020B0606020202030204" pitchFamily="34" charset="0"/>
                        </a:rPr>
                        <a:t>Conceitos primitivos</a:t>
                      </a:r>
                      <a:endParaRPr lang="pt-BR" sz="3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Narrow" panose="020B0606020202030204" pitchFamily="34" charset="0"/>
                        </a:rPr>
                        <a:t>2.401</a:t>
                      </a:r>
                      <a:endParaRPr lang="pt-BR" sz="3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Foco</a:t>
                      </a:r>
                      <a:endParaRPr lang="pt-BR" sz="3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1.418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Julgamento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Ação</a:t>
                      </a:r>
                      <a:endParaRPr lang="pt-BR" sz="3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Localização</a:t>
                      </a:r>
                      <a:endParaRPr lang="pt-BR" sz="3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259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Meios</a:t>
                      </a:r>
                      <a:endParaRPr lang="pt-BR" sz="3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346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Tempo</a:t>
                      </a:r>
                      <a:endParaRPr lang="pt-BR" sz="3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indent="450215" algn="just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Cliente</a:t>
                      </a:r>
                      <a:endParaRPr lang="pt-BR" sz="3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pt-BR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62453">
                <a:tc>
                  <a:txBody>
                    <a:bodyPr/>
                    <a:lstStyle/>
                    <a:p>
                      <a:pPr marL="4208463" indent="0"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pt-BR" sz="3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rial Narrow" panose="020B0606020202030204" pitchFamily="34" charset="0"/>
                        </a:rPr>
                        <a:t>4.326</a:t>
                      </a:r>
                      <a:endParaRPr lang="pt-BR" sz="3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411947" y="134039"/>
            <a:ext cx="9386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DISTRIBUIÇÃO DE CONCEITOS DA CIPE</a:t>
            </a:r>
            <a:r>
              <a:rPr lang="pt-BR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VERSÃO 2017 (N=4.326)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6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402492" y="554325"/>
            <a:ext cx="9439502" cy="5760640"/>
            <a:chOff x="2639616" y="836712"/>
            <a:chExt cx="9439502" cy="5760640"/>
          </a:xfrm>
        </p:grpSpPr>
        <p:grpSp>
          <p:nvGrpSpPr>
            <p:cNvPr id="2" name="Grupo 1"/>
            <p:cNvGrpSpPr/>
            <p:nvPr/>
          </p:nvGrpSpPr>
          <p:grpSpPr>
            <a:xfrm>
              <a:off x="2639616" y="836712"/>
              <a:ext cx="7776864" cy="5760640"/>
              <a:chOff x="712375" y="836712"/>
              <a:chExt cx="7776864" cy="5760640"/>
            </a:xfrm>
          </p:grpSpPr>
          <p:graphicFrame>
            <p:nvGraphicFramePr>
              <p:cNvPr id="4" name="Gráfico 3"/>
              <p:cNvGraphicFramePr>
                <a:graphicFrameLocks/>
              </p:cNvGraphicFramePr>
              <p:nvPr>
                <p:extLst/>
              </p:nvPr>
            </p:nvGraphicFramePr>
            <p:xfrm>
              <a:off x="712375" y="1628800"/>
              <a:ext cx="7776864" cy="49685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" name="CaixaDeTexto 4"/>
              <p:cNvSpPr txBox="1"/>
              <p:nvPr/>
            </p:nvSpPr>
            <p:spPr>
              <a:xfrm>
                <a:off x="1171471" y="836712"/>
                <a:ext cx="68586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EVOLUÇÃO DA CIPE</a:t>
                </a:r>
                <a:r>
                  <a:rPr lang="pt-BR" sz="3600" b="1" baseline="300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®</a:t>
                </a:r>
                <a:r>
                  <a:rPr lang="pt-BR" sz="36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 EM NÚMEROS</a:t>
                </a:r>
              </a:p>
            </p:txBody>
          </p:sp>
        </p:grpSp>
        <p:sp>
          <p:nvSpPr>
            <p:cNvPr id="3" name="Retângulo 2"/>
            <p:cNvSpPr/>
            <p:nvPr/>
          </p:nvSpPr>
          <p:spPr>
            <a:xfrm>
              <a:off x="9972259" y="3115544"/>
              <a:ext cx="2106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44,3%</a:t>
              </a:r>
              <a:r>
                <a:rPr lang="pt-BR" b="1" spc="-70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pt-BR" b="1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na</a:t>
              </a:r>
              <a:r>
                <a:rPr lang="pt-BR" b="1" spc="-70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pt-BR" b="1" spc="-20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Versão</a:t>
              </a:r>
              <a:r>
                <a:rPr lang="pt-BR" b="1" spc="-70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pt-BR" b="1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2017</a:t>
              </a:r>
              <a:endParaRPr lang="pt-BR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9970111" y="4645981"/>
              <a:ext cx="2106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55,7%</a:t>
              </a:r>
              <a:r>
                <a:rPr lang="pt-BR" b="1" spc="-70" dirty="0" smtClean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pt-BR" b="1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na</a:t>
              </a:r>
              <a:r>
                <a:rPr lang="pt-BR" b="1" spc="-70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pt-BR" b="1" spc="-20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Versão</a:t>
              </a:r>
              <a:r>
                <a:rPr lang="pt-BR" b="1" spc="-70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 </a:t>
              </a:r>
              <a:r>
                <a:rPr lang="pt-BR" b="1" dirty="0" smtClean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</a:rPr>
                <a:t>2017</a:t>
              </a:r>
              <a:endParaRPr lang="pt-BR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4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465729" y="360007"/>
            <a:ext cx="9251577" cy="6289316"/>
            <a:chOff x="2714901" y="360007"/>
            <a:chExt cx="8255000" cy="6289316"/>
          </a:xfrm>
        </p:grpSpPr>
        <p:sp>
          <p:nvSpPr>
            <p:cNvPr id="2" name="Retângulo 1"/>
            <p:cNvSpPr/>
            <p:nvPr/>
          </p:nvSpPr>
          <p:spPr>
            <a:xfrm>
              <a:off x="4672501" y="360007"/>
              <a:ext cx="43419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PROGRAMA CIPE</a:t>
              </a:r>
              <a:r>
                <a:rPr lang="pt-BR" sz="3600" b="1" baseline="30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® </a:t>
              </a:r>
              <a:r>
                <a:rPr lang="pt-BR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(2000)</a:t>
              </a:r>
              <a:endParaRPr lang="pt-BR" sz="3600" dirty="0">
                <a:solidFill>
                  <a:srgbClr val="0070C0"/>
                </a:solidFill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2714901" y="1230656"/>
              <a:ext cx="8255000" cy="5418667"/>
              <a:chOff x="2714901" y="1230656"/>
              <a:chExt cx="8255000" cy="5418667"/>
            </a:xfrm>
          </p:grpSpPr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667279652"/>
                  </p:ext>
                </p:extLst>
              </p:nvPr>
            </p:nvGraphicFramePr>
            <p:xfrm>
              <a:off x="2714901" y="1230656"/>
              <a:ext cx="8255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4" name="Retângulo 3"/>
              <p:cNvSpPr/>
              <p:nvPr/>
            </p:nvSpPr>
            <p:spPr>
              <a:xfrm>
                <a:off x="5540192" y="3354930"/>
                <a:ext cx="2581835" cy="80021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ea typeface="Calibri"/>
                    <a:cs typeface="Times New Roman"/>
                  </a:rPr>
                  <a:t>CICLO DE VIDA DA TERMINOLOGIA CIPE</a:t>
                </a:r>
                <a:r>
                  <a:rPr lang="pt-BR" sz="20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ea typeface="Calibri"/>
                    <a:cs typeface="Times New Roman"/>
                  </a:rPr>
                  <a:t>®</a:t>
                </a:r>
                <a:endParaRPr lang="pt-BR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22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38876242"/>
              </p:ext>
            </p:extLst>
          </p:nvPr>
        </p:nvGraphicFramePr>
        <p:xfrm>
          <a:off x="1277980" y="500536"/>
          <a:ext cx="962758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4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1073268"/>
              </p:ext>
            </p:extLst>
          </p:nvPr>
        </p:nvGraphicFramePr>
        <p:xfrm>
          <a:off x="1354764" y="455421"/>
          <a:ext cx="942977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5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7" y="791909"/>
            <a:ext cx="5800725" cy="233362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00194" y="3254323"/>
            <a:ext cx="109856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 BOAS PRÁTICAS DE ENFERMAGEM REFEREM-SE AO RESULTADO DE UM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CUIDADO SISTEMATIZADO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ORIENTADO PELA FINALIDADE DE MELHORIA DA QUALIDADE DE VIDA E SAÚDE DA POPULAÇÃO,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IMPLEMENTADO PELA EQUIPE DE ENFERMAGEM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POR MEIO DE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INSTRUMENTOS E FERRAMENTAS DE APOIO CLÍNICO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(DIRETRIZES CLÍNICAS, PROTOCOLOS E MANUAIS DE CUIDADO, GUIA DE PROCEDIMENTOS, ETC.), ALIADOS 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FERRAMENTAS PARA A DETECÇÃO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INTERVENÇÃO E AVALIAÇÃO DA ASSISTÊNCIA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À POPULAÇÃO, VISANDO AO ATENDIMENTO DE NECESSIDADES QUE VÃO PARA ALÉM DA DIMENSÃO BIOLÓGICA DO SER HUMANO, FAMÍLIA, GRUPOS E COLETIVIDADES.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49010305"/>
              </p:ext>
            </p:extLst>
          </p:nvPr>
        </p:nvGraphicFramePr>
        <p:xfrm>
          <a:off x="1592041" y="783795"/>
          <a:ext cx="896389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8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359696" y="299695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ACESSO À CIPE</a:t>
            </a:r>
            <a:r>
              <a:rPr lang="pt-BR" sz="54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®</a:t>
            </a:r>
            <a:r>
              <a:rPr lang="pt-B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9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03412" y="174811"/>
            <a:ext cx="11412071" cy="6416158"/>
            <a:chOff x="403412" y="174811"/>
            <a:chExt cx="11412071" cy="641615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412" y="174811"/>
              <a:ext cx="11412071" cy="6416158"/>
            </a:xfrm>
            <a:prstGeom prst="rect">
              <a:avLst/>
            </a:prstGeom>
          </p:spPr>
        </p:pic>
        <p:sp>
          <p:nvSpPr>
            <p:cNvPr id="3" name="Seta para a esquerda 2"/>
            <p:cNvSpPr/>
            <p:nvPr/>
          </p:nvSpPr>
          <p:spPr>
            <a:xfrm>
              <a:off x="4854388" y="3872753"/>
              <a:ext cx="793377" cy="188259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Seta para a esquerda 4"/>
            <p:cNvSpPr/>
            <p:nvPr/>
          </p:nvSpPr>
          <p:spPr>
            <a:xfrm rot="5400000">
              <a:off x="3070417" y="2586324"/>
              <a:ext cx="793377" cy="188259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84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22729" y="228600"/>
            <a:ext cx="11504344" cy="6468036"/>
            <a:chOff x="322729" y="228600"/>
            <a:chExt cx="11504344" cy="646803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729" y="228600"/>
              <a:ext cx="11504344" cy="6468036"/>
            </a:xfrm>
            <a:prstGeom prst="rect">
              <a:avLst/>
            </a:prstGeom>
          </p:spPr>
        </p:pic>
        <p:sp>
          <p:nvSpPr>
            <p:cNvPr id="3" name="Seta para a esquerda 2"/>
            <p:cNvSpPr/>
            <p:nvPr/>
          </p:nvSpPr>
          <p:spPr>
            <a:xfrm>
              <a:off x="4598895" y="5688098"/>
              <a:ext cx="793377" cy="188259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9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84292" y="282389"/>
            <a:ext cx="11432591" cy="6427694"/>
            <a:chOff x="384292" y="282389"/>
            <a:chExt cx="11432591" cy="642769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292" y="282389"/>
              <a:ext cx="11432591" cy="6427694"/>
            </a:xfrm>
            <a:prstGeom prst="rect">
              <a:avLst/>
            </a:prstGeom>
          </p:spPr>
        </p:pic>
        <p:sp>
          <p:nvSpPr>
            <p:cNvPr id="3" name="Seta para a esquerda 2"/>
            <p:cNvSpPr/>
            <p:nvPr/>
          </p:nvSpPr>
          <p:spPr>
            <a:xfrm rot="19441416">
              <a:off x="5446056" y="3173509"/>
              <a:ext cx="793377" cy="188259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795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21573" y="228601"/>
            <a:ext cx="11552180" cy="6494930"/>
            <a:chOff x="321573" y="228601"/>
            <a:chExt cx="11552180" cy="649493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573" y="228601"/>
              <a:ext cx="11552180" cy="6494930"/>
            </a:xfrm>
            <a:prstGeom prst="rect">
              <a:avLst/>
            </a:prstGeom>
          </p:spPr>
        </p:pic>
        <p:sp>
          <p:nvSpPr>
            <p:cNvPr id="3" name="Seta para a esquerda 2"/>
            <p:cNvSpPr/>
            <p:nvPr/>
          </p:nvSpPr>
          <p:spPr>
            <a:xfrm>
              <a:off x="8323728" y="3186956"/>
              <a:ext cx="793377" cy="188259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35307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76714" y="200032"/>
            <a:ext cx="11650827" cy="6550392"/>
            <a:chOff x="276714" y="200032"/>
            <a:chExt cx="11650827" cy="655039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714" y="200032"/>
              <a:ext cx="11650827" cy="6550392"/>
            </a:xfrm>
            <a:prstGeom prst="rect">
              <a:avLst/>
            </a:prstGeom>
          </p:spPr>
        </p:pic>
        <p:sp>
          <p:nvSpPr>
            <p:cNvPr id="3" name="Seta para a esquerda 2"/>
            <p:cNvSpPr/>
            <p:nvPr/>
          </p:nvSpPr>
          <p:spPr>
            <a:xfrm>
              <a:off x="8915398" y="2877675"/>
              <a:ext cx="793377" cy="188259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Seta para a esquerda 3"/>
            <p:cNvSpPr/>
            <p:nvPr/>
          </p:nvSpPr>
          <p:spPr>
            <a:xfrm>
              <a:off x="8915402" y="5029200"/>
              <a:ext cx="793377" cy="188259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37218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1" y="122481"/>
            <a:ext cx="11812681" cy="66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51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13450" y="215912"/>
            <a:ext cx="11550833" cy="6494172"/>
            <a:chOff x="313450" y="215912"/>
            <a:chExt cx="11550833" cy="649417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450" y="215912"/>
              <a:ext cx="11550833" cy="6494172"/>
            </a:xfrm>
            <a:prstGeom prst="rect">
              <a:avLst/>
            </a:prstGeom>
          </p:spPr>
        </p:pic>
        <p:sp>
          <p:nvSpPr>
            <p:cNvPr id="3" name="Seta para a esquerda 2"/>
            <p:cNvSpPr/>
            <p:nvPr/>
          </p:nvSpPr>
          <p:spPr>
            <a:xfrm>
              <a:off x="8108578" y="3751730"/>
              <a:ext cx="793377" cy="188259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13694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5" y="201707"/>
            <a:ext cx="11767435" cy="6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6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442400" y="248812"/>
            <a:ext cx="9582094" cy="6609187"/>
            <a:chOff x="1442400" y="248812"/>
            <a:chExt cx="9582094" cy="6609187"/>
          </a:xfrm>
        </p:grpSpPr>
        <p:grpSp>
          <p:nvGrpSpPr>
            <p:cNvPr id="19" name="Grupo 18"/>
            <p:cNvGrpSpPr/>
            <p:nvPr/>
          </p:nvGrpSpPr>
          <p:grpSpPr>
            <a:xfrm>
              <a:off x="1442400" y="700848"/>
              <a:ext cx="9582094" cy="6157151"/>
              <a:chOff x="1301284" y="444081"/>
              <a:chExt cx="10690387" cy="6413919"/>
            </a:xfrm>
          </p:grpSpPr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23264" y="4121572"/>
                <a:ext cx="2968407" cy="2736428"/>
              </a:xfrm>
              <a:prstGeom prst="rect">
                <a:avLst/>
              </a:prstGeom>
            </p:spPr>
          </p:pic>
          <p:grpSp>
            <p:nvGrpSpPr>
              <p:cNvPr id="15" name="Grupo 14"/>
              <p:cNvGrpSpPr/>
              <p:nvPr/>
            </p:nvGrpSpPr>
            <p:grpSpPr>
              <a:xfrm>
                <a:off x="1301284" y="444081"/>
                <a:ext cx="7762035" cy="6413919"/>
                <a:chOff x="2336703" y="444081"/>
                <a:chExt cx="7762035" cy="6413919"/>
              </a:xfrm>
            </p:grpSpPr>
            <p:pic>
              <p:nvPicPr>
                <p:cNvPr id="2" name="Imagem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36703" y="444081"/>
                  <a:ext cx="5652946" cy="6413919"/>
                </a:xfrm>
                <a:prstGeom prst="rect">
                  <a:avLst/>
                </a:prstGeom>
              </p:spPr>
            </p:pic>
            <p:pic>
              <p:nvPicPr>
                <p:cNvPr id="6" name="Imagem 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89651" y="4121572"/>
                  <a:ext cx="2109087" cy="2736428"/>
                </a:xfrm>
                <a:prstGeom prst="rect">
                  <a:avLst/>
                </a:prstGeom>
              </p:spPr>
            </p:pic>
            <p:grpSp>
              <p:nvGrpSpPr>
                <p:cNvPr id="14" name="Grupo 13"/>
                <p:cNvGrpSpPr/>
                <p:nvPr/>
              </p:nvGrpSpPr>
              <p:grpSpPr>
                <a:xfrm>
                  <a:off x="2336704" y="4320954"/>
                  <a:ext cx="7511957" cy="2022699"/>
                  <a:chOff x="2336704" y="4208992"/>
                  <a:chExt cx="7511957" cy="1955079"/>
                </a:xfrm>
              </p:grpSpPr>
              <p:sp>
                <p:nvSpPr>
                  <p:cNvPr id="4" name="CaixaDeTexto 3"/>
                  <p:cNvSpPr txBox="1"/>
                  <p:nvPr/>
                </p:nvSpPr>
                <p:spPr>
                  <a:xfrm>
                    <a:off x="2336704" y="5794739"/>
                    <a:ext cx="2223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b="1" dirty="0" smtClean="0">
                        <a:latin typeface="Arial Narrow" panose="020B0606020202030204" pitchFamily="34" charset="0"/>
                      </a:rPr>
                      <a:t>PLANOS DE CUIDADO</a:t>
                    </a:r>
                    <a:endParaRPr lang="pt-BR" b="1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5384734" y="5455713"/>
                    <a:ext cx="10246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b="1" dirty="0" smtClean="0">
                        <a:latin typeface="Arial Narrow" panose="020B0606020202030204" pitchFamily="34" charset="0"/>
                      </a:rPr>
                      <a:t>NORMAS</a:t>
                    </a:r>
                    <a:endParaRPr lang="pt-BR" b="1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3355881" y="4208992"/>
                    <a:ext cx="42263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b="1" dirty="0" smtClean="0">
                        <a:latin typeface="Arial Narrow" panose="020B0606020202030204" pitchFamily="34" charset="0"/>
                      </a:rPr>
                      <a:t>PROCEDIMENTOS OPERACIONAIS PADRÃO</a:t>
                    </a:r>
                    <a:endParaRPr lang="pt-BR" b="1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" name="CaixaDeTexto 7"/>
                  <p:cNvSpPr txBox="1"/>
                  <p:nvPr/>
                </p:nvSpPr>
                <p:spPr>
                  <a:xfrm>
                    <a:off x="6877091" y="4889306"/>
                    <a:ext cx="10358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b="1" dirty="0" smtClean="0">
                        <a:latin typeface="Arial Narrow" panose="020B0606020202030204" pitchFamily="34" charset="0"/>
                      </a:rPr>
                      <a:t>ROTINAS</a:t>
                    </a:r>
                    <a:endParaRPr lang="pt-BR" b="1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7541680" y="5582468"/>
                    <a:ext cx="23069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b="1" dirty="0" smtClean="0">
                        <a:latin typeface="Arial Narrow" panose="020B0606020202030204" pitchFamily="34" charset="0"/>
                      </a:rPr>
                      <a:t>ESCALAS DE SERVIÇO</a:t>
                    </a:r>
                    <a:endParaRPr lang="pt-BR" b="1" dirty="0">
                      <a:latin typeface="Arial Narrow" panose="020B0606020202030204" pitchFamily="34" charset="0"/>
                    </a:endParaRPr>
                  </a:p>
                </p:txBody>
              </p:sp>
            </p:grpSp>
          </p:grpSp>
        </p:grp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140" y="1614580"/>
              <a:ext cx="3330588" cy="2665323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8485099" y="6441142"/>
              <a:ext cx="2465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latin typeface="Arial Narrow" panose="020B0606020202030204" pitchFamily="34" charset="0"/>
                </a:rPr>
                <a:t>MANUAIS DE CUIDADOS</a:t>
              </a:r>
              <a:endParaRPr lang="pt-BR" b="1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083458" y="248812"/>
              <a:ext cx="80305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SISTEMATIZAÇÃO DA ASSISTÊNCIA DE ENFERMAGEM</a:t>
              </a:r>
              <a:endPara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385711" y="3015401"/>
              <a:ext cx="3226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PROCESSO DE ENFERMAGEM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0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2" y="189935"/>
            <a:ext cx="11549200" cy="64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77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76015" y="87581"/>
            <a:ext cx="6839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LIVROS COM FOCO NA CIPE®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860613" y="731753"/>
            <a:ext cx="10529048" cy="5923782"/>
            <a:chOff x="1075765" y="651071"/>
            <a:chExt cx="10529048" cy="5923782"/>
          </a:xfrm>
        </p:grpSpPr>
        <p:grpSp>
          <p:nvGrpSpPr>
            <p:cNvPr id="14" name="Grupo 13"/>
            <p:cNvGrpSpPr/>
            <p:nvPr/>
          </p:nvGrpSpPr>
          <p:grpSpPr>
            <a:xfrm>
              <a:off x="1075765" y="651071"/>
              <a:ext cx="10421469" cy="3384375"/>
              <a:chOff x="381723" y="2489038"/>
              <a:chExt cx="8916410" cy="3456384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395537" y="2489038"/>
                <a:ext cx="8902594" cy="1036270"/>
                <a:chOff x="395537" y="2489038"/>
                <a:chExt cx="8902594" cy="1036270"/>
              </a:xfrm>
            </p:grpSpPr>
            <p:pic>
              <p:nvPicPr>
                <p:cNvPr id="6147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7" y="2489038"/>
                  <a:ext cx="676488" cy="1036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" name="Retângulo 7"/>
                <p:cNvSpPr/>
                <p:nvPr/>
              </p:nvSpPr>
              <p:spPr>
                <a:xfrm>
                  <a:off x="1187624" y="2708920"/>
                  <a:ext cx="8110507" cy="5972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1600" dirty="0">
                      <a:latin typeface="Arial Narrow" pitchFamily="34" charset="0"/>
                    </a:rPr>
                    <a:t>Diagnósticos, intervenções e resultados de enfermagem: subsídios para a sistematização de prática profissional, organizado por Telma Ribeiro Garcia e Marcia Regina Cubas (2012)</a:t>
                  </a:r>
                  <a:endParaRPr lang="pt-BR" sz="1600" dirty="0"/>
                </a:p>
              </p:txBody>
            </p:sp>
          </p:grpSp>
          <p:grpSp>
            <p:nvGrpSpPr>
              <p:cNvPr id="11" name="Grupo 10"/>
              <p:cNvGrpSpPr/>
              <p:nvPr/>
            </p:nvGrpSpPr>
            <p:grpSpPr>
              <a:xfrm>
                <a:off x="381723" y="4865302"/>
                <a:ext cx="8778348" cy="1080120"/>
                <a:chOff x="381723" y="4865302"/>
                <a:chExt cx="8778348" cy="1080120"/>
              </a:xfrm>
            </p:grpSpPr>
            <p:pic>
              <p:nvPicPr>
                <p:cNvPr id="614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723" y="4865302"/>
                  <a:ext cx="690302" cy="1080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Retângulo 9"/>
                <p:cNvSpPr/>
                <p:nvPr/>
              </p:nvSpPr>
              <p:spPr>
                <a:xfrm>
                  <a:off x="1193579" y="5106958"/>
                  <a:ext cx="7966492" cy="5972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1600" dirty="0">
                      <a:latin typeface="Arial Narrow" pitchFamily="34" charset="0"/>
                    </a:rPr>
                    <a:t>Classificação Internacional para a Prática de Enfermagem - CIPE®: aplicação à realidade brasileira, organizado por Telma Ribeiro Garcia (2015)</a:t>
                  </a:r>
                </a:p>
              </p:txBody>
            </p:sp>
          </p:grpSp>
          <p:grpSp>
            <p:nvGrpSpPr>
              <p:cNvPr id="13" name="Grupo 12"/>
              <p:cNvGrpSpPr/>
              <p:nvPr/>
            </p:nvGrpSpPr>
            <p:grpSpPr>
              <a:xfrm>
                <a:off x="395537" y="3637309"/>
                <a:ext cx="8902596" cy="1087835"/>
                <a:chOff x="395537" y="3637309"/>
                <a:chExt cx="8902596" cy="1087835"/>
              </a:xfrm>
            </p:grpSpPr>
            <p:pic>
              <p:nvPicPr>
                <p:cNvPr id="6148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7" y="3637309"/>
                  <a:ext cx="676488" cy="10878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tângulo 11"/>
                <p:cNvSpPr/>
                <p:nvPr/>
              </p:nvSpPr>
              <p:spPr>
                <a:xfrm>
                  <a:off x="1187625" y="3852337"/>
                  <a:ext cx="8110508" cy="5972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1600" dirty="0">
                      <a:latin typeface="Arial Narrow" pitchFamily="34" charset="0"/>
                    </a:rPr>
                    <a:t>Atenção Primária de Saúde: diagnósticos, resultados e intervenções de enfermagem, organizado por Marcia Regina Cubas e Maria Miriam Lima da Nóbrega.(2015)</a:t>
                  </a:r>
                  <a:endParaRPr lang="pt-BR" sz="1600" dirty="0"/>
                </a:p>
              </p:txBody>
            </p:sp>
          </p:grpSp>
        </p:grpSp>
        <p:grpSp>
          <p:nvGrpSpPr>
            <p:cNvPr id="5" name="Grupo 4"/>
            <p:cNvGrpSpPr/>
            <p:nvPr/>
          </p:nvGrpSpPr>
          <p:grpSpPr>
            <a:xfrm>
              <a:off x="1075765" y="4152667"/>
              <a:ext cx="10529048" cy="1118681"/>
              <a:chOff x="1062318" y="4314031"/>
              <a:chExt cx="10529048" cy="1118681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2318" y="4314031"/>
                <a:ext cx="805673" cy="1118681"/>
              </a:xfrm>
              <a:prstGeom prst="rect">
                <a:avLst/>
              </a:prstGeom>
            </p:spPr>
          </p:pic>
          <p:sp>
            <p:nvSpPr>
              <p:cNvPr id="17" name="Retângulo 16"/>
              <p:cNvSpPr/>
              <p:nvPr/>
            </p:nvSpPr>
            <p:spPr>
              <a:xfrm>
                <a:off x="2015964" y="4641532"/>
                <a:ext cx="95754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600" dirty="0">
                    <a:latin typeface="Arial Narrow" pitchFamily="34" charset="0"/>
                  </a:rPr>
                  <a:t>Classificação Internacional para a Prática de Enfermagem - CIPE® Versão 2015, organizado por Telma Ribeiro Garcia (2016)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1075765" y="5388569"/>
              <a:ext cx="10475260" cy="1186284"/>
              <a:chOff x="1075765" y="5388569"/>
              <a:chExt cx="10475260" cy="1186284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5765" y="5388569"/>
                <a:ext cx="805673" cy="1186284"/>
              </a:xfrm>
              <a:prstGeom prst="rect">
                <a:avLst/>
              </a:prstGeom>
            </p:spPr>
          </p:pic>
          <p:sp>
            <p:nvSpPr>
              <p:cNvPr id="18" name="Retângulo 17"/>
              <p:cNvSpPr/>
              <p:nvPr/>
            </p:nvSpPr>
            <p:spPr>
              <a:xfrm>
                <a:off x="2020447" y="5762116"/>
                <a:ext cx="95305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600" dirty="0">
                    <a:latin typeface="Arial Narrow" pitchFamily="34" charset="0"/>
                  </a:rPr>
                  <a:t>Classificação Internacional para a Prática de Enfermagem - CIPE® Versão </a:t>
                </a:r>
                <a:r>
                  <a:rPr lang="pt-BR" sz="1600" dirty="0" smtClean="0">
                    <a:latin typeface="Arial Narrow" pitchFamily="34" charset="0"/>
                  </a:rPr>
                  <a:t>2017, </a:t>
                </a:r>
                <a:r>
                  <a:rPr lang="pt-BR" sz="1600" dirty="0">
                    <a:latin typeface="Arial Narrow" pitchFamily="34" charset="0"/>
                  </a:rPr>
                  <a:t>organizado por Telma Ribeiro Garcia (</a:t>
                </a:r>
                <a:r>
                  <a:rPr lang="pt-BR" sz="1600" dirty="0" smtClean="0">
                    <a:latin typeface="Arial Narrow" pitchFamily="34" charset="0"/>
                  </a:rPr>
                  <a:t>2018)</a:t>
                </a:r>
                <a:endParaRPr lang="pt-BR" sz="1600" dirty="0"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36376" y="950276"/>
            <a:ext cx="8296835" cy="280076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ELABORAÇÃO DE </a:t>
            </a: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AFIRMATIVAS DE</a:t>
            </a:r>
          </a:p>
          <a:p>
            <a:pPr lvl="0"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DIAGNÓSTICOS/RESULTADOS 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 </a:t>
            </a: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INTERVENÇÕES 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</a:t>
            </a: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ENFERMAGEM</a:t>
            </a:r>
          </a:p>
          <a:p>
            <a:pPr lvl="0"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USANDO A CIPE</a:t>
            </a:r>
            <a:r>
              <a:rPr lang="pt-BR" sz="44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®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3133170" y="3953435"/>
            <a:ext cx="443753" cy="699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8637489" y="3998259"/>
            <a:ext cx="443753" cy="699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17817" y="4921625"/>
            <a:ext cx="404354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MODELO DE 7 EIXOS DA CIPE®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89490" y="4885767"/>
            <a:ext cx="515160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ISO 18104 DA ORGANIZAÇÃO 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INTERNACIONAL PARA PADRONIZAÇÃO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59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36" y="1680882"/>
            <a:ext cx="7409346" cy="4787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2702859" y="304829"/>
            <a:ext cx="7126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CATEGORIAL PARA REPRESENTAR DIAGNÓSTICOS DE ENFERMAGEM</a:t>
            </a:r>
            <a:endParaRPr lang="pt-B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398" y="2228034"/>
            <a:ext cx="429639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DE ENFERMAGEM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“TÍTULO ATRIBUÍDO A UM ACHADO, EVENTO, SITUAÇÃO OU OUTRO ASPECTO DE SAÚDE, RESULTANTES DE UMA COLETA DE DADOS (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ASSESSMENT)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INDICAR QUE SÃO CONSIDERADOS PELA(O) ENFERMEIRA(O) E PELO SUJEITO DO CUIDADO COMO SENDO MERECEDORES DE ATENÇÃO.”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78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36388" y="3106273"/>
            <a:ext cx="833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TRADUZINDO O DIAGRAMA DE CLASSE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56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3837" y="3236234"/>
            <a:ext cx="11662115" cy="317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AFIRMATIVA DIAGNÓSTICA DE ENFERMAGEM PODE SER EXPRESSA: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 UM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JULGAMENTO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UM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EX.: MOBILIDADE LIMITADA; NUTRIÇÃO DEFICITÁRIA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 UMA EXPRESSÃO SIMPLES DE UM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ACHADO CLÍNICO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REPRESENTANDO UM ESTADO ALTERADO, UM PROCESSO ALTERADO, UMA ESTRUTURA ALTERADA, UMA FUNÇÃO ALTERADA OU UM COMPORTAMENTO ALTERADO QUE SE OBSERVOU EM UM SUJEITO DO CUIDADO –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EX.: FERIDA, NÁUSEA, DOR; DEPRESSÃO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PARA O PRIMEIRO TIPO DE EXPRESSÃO (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JULGAMENTO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UM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SÃO OBRIGATÓRIOS UM DESCRITOR PARA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JULGAMENTO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UM DESCRITOR PARA 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PODE SER QUALIFICADO</a:t>
            </a:r>
            <a:r>
              <a:rPr kumimoji="0" lang="pt-BR" sz="2000" b="1" i="0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AINDA,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QUE OCORRE – EX.: INTEGRIDADE TISSULAR DO CALCANHAR ESQUERDO, ALTERADA).</a:t>
            </a:r>
            <a:r>
              <a:rPr kumimoji="0" lang="pt-BR" sz="2000" b="1" i="0" u="none" strike="noStrike" cap="none" normalizeH="0" baseline="30000" dirty="0" smtClean="0">
                <a:ln>
                  <a:noFill/>
                </a:ln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sz="3200" b="1" i="0" u="none" strike="noStrike" cap="none" normalizeH="0" baseline="0" dirty="0" smtClean="0">
              <a:ln>
                <a:noFill/>
              </a:ln>
              <a:effectLst/>
              <a:latin typeface="Arial Narrow" panose="020B060602020203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30" y="161368"/>
            <a:ext cx="5179732" cy="285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9576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8942" y="5588879"/>
            <a:ext cx="1166211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AFIRMATIVA DIAGNÓSTICA DE ENFERMAGEM TAMBÉM PODE ESTAR ASSOCIADA A UM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SUJEITO DA INFORMAÇÃO</a:t>
            </a:r>
            <a:r>
              <a:rPr lang="pt-BR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NÃO SEJA O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SUJEITO DO REGISTRO </a:t>
            </a:r>
            <a:r>
              <a:rPr lang="pt-BR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(NORMALMENTE, O </a:t>
            </a: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PACIENTE) </a:t>
            </a:r>
            <a:r>
              <a:rPr lang="pt-BR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EX.: </a:t>
            </a:r>
            <a:r>
              <a:rPr lang="pt-BR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ESTRESSE DO </a:t>
            </a: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CUIDADOR; COMPETÊNCIAS </a:t>
            </a:r>
            <a:r>
              <a:rPr lang="pt-BR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PARENTAIS </a:t>
            </a: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POBRES</a:t>
            </a:r>
            <a:endParaRPr lang="pt-BR" sz="20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0800000" flipV="1">
            <a:off x="282388" y="3383722"/>
            <a:ext cx="11662116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AFIRMATIVA DIAGNÓSTICA DE ENFERMAGEM PODE TER UM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ASSOCIADO, INDICANDO QUE HÁ UM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RISCO 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CHANCE 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OCORRÊNCIA DE UM DIAGNÓSTICO DE ENFERMAGEM: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UM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OCORRÊNCIA DE UM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NEGATIVO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EX.: RISCO DE DEPRESSÃO; RISCO DE </a:t>
            </a:r>
            <a:r>
              <a:rPr lang="pt-BR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ÚLCERA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(LESÃO) POR PRESSÃO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UMA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CHANCE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(OU OPORTUNIDADE) É UM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OCORRÊNCIA DE UM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POSITIVO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EX.: CHANCE DE PESO CORPORAL REDUZIDO; CHANCE DE INTERAÇÃO SOCIAL MELHORADA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30498"/>
            <a:ext cx="5321300" cy="2939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2790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493569"/>
            <a:ext cx="5321300" cy="2939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82387" y="3923758"/>
            <a:ext cx="11662116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AFIRMATIVA DIAGNÓSTICA DE ENFERMAGEM PODE SER QUALIFICADA POR: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(LEVE, MODERADO, SEVERO) – EX.: ANSIEDADE MODERADA; DOR SEVERA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CLÍNICO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(AGUDO, CRÔNICO, SÚBITO) – EX.: INFECÇÃO AGUDA; REDUÇÃO SÚBITA NO PESO CORPORAL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EX.: NÁUSEA MATINAL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22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02859" y="304829"/>
            <a:ext cx="7126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CATEGORIAL PARA REPRESENTAR AÇÕES DE ENFERMAGEM</a:t>
            </a:r>
            <a:endParaRPr lang="pt-B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0335" y="1810263"/>
            <a:ext cx="49261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AÇÃO DE ENFERMAGEM </a:t>
            </a:r>
          </a:p>
          <a:p>
            <a:pPr algn="just"/>
            <a:endParaRPr lang="pt-BR" sz="20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“ATOS INTENCIONAIS APLICADOS A UM OU MAIS ALVOS, POR MEIO DE UMA AÇÃO.” MAIS PARTICULARMENTE, O TERMO É ENTENDIDO COMO “</a:t>
            </a:r>
            <a:r>
              <a:rPr lang="pt-BR" sz="20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ATOS REALIZADOS POR UMA(UM) ENFERMEIRA(O), OU SOB SUA ORIENTAÇÃO, COM A INTENÇÃO DE, DIRETA OU INDIRETAMENTE, MELHORAR OU MANTER A SAÚDE DE UMA PESSOA, GRUPO OU POPULAÇÃO</a:t>
            </a: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.”</a:t>
            </a:r>
            <a:r>
              <a:rPr lang="pt-BR" sz="2000" b="1" baseline="30000" dirty="0" smtClean="0">
                <a:highlight>
                  <a:srgbClr val="FF00FF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pt-BR" sz="2000" b="1" dirty="0" smtClean="0">
                <a:latin typeface="Arial Narrow" panose="020B0606020202030204" pitchFamily="34" charset="0"/>
              </a:rPr>
              <a:t>NA ISO 18104:2014, RESSALTA-SE QUE O TERMO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INTERVENÇÃO DE ENFERMAGEM </a:t>
            </a:r>
            <a:r>
              <a:rPr lang="pt-BR" sz="2000" b="1" dirty="0" smtClean="0">
                <a:latin typeface="Arial Narrow" panose="020B0606020202030204" pitchFamily="34" charset="0"/>
              </a:rPr>
              <a:t>ÀS VEZES É USADO COMO SINÔNIMO DE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AÇÃO DE ENFERMAGEM</a:t>
            </a:r>
            <a:r>
              <a:rPr lang="pt-BR" sz="2000" b="1" dirty="0" smtClean="0">
                <a:latin typeface="Arial Narrow" panose="020B0606020202030204" pitchFamily="34" charset="0"/>
              </a:rPr>
              <a:t>.</a:t>
            </a:r>
            <a:endParaRPr lang="pt-BR" sz="2000" b="1" dirty="0"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43" y="1887537"/>
            <a:ext cx="6427694" cy="4446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362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22941" y="3106273"/>
            <a:ext cx="833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TRADUZINDO O DIAGRAMA DE CLASSE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5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64776" y="964831"/>
            <a:ext cx="11080376" cy="4963398"/>
            <a:chOff x="564776" y="1045513"/>
            <a:chExt cx="11080376" cy="4963398"/>
          </a:xfrm>
        </p:grpSpPr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564777" y="3331255"/>
              <a:ext cx="11080375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192088">
                <a:buClr>
                  <a:srgbClr val="CC0000"/>
                </a:buClr>
                <a:buSzPct val="140000"/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PROCESSO DE 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ENFERMAGEM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É O </a:t>
              </a:r>
              <a:r>
                <a:rPr lang="pt-BR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CONJUNTO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DE </a:t>
              </a:r>
              <a:r>
                <a:rPr lang="pt-BR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AÇÕES SISTEMÁTICAS E INTER-RELACIONADAS</a:t>
              </a:r>
              <a:r>
                <a:rPr lang="pt-BR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lang="pt-BR" sz="2800" b="1" dirty="0">
                  <a:latin typeface="Arial Narrow" panose="020B0606020202030204" pitchFamily="34" charset="0"/>
                </a:rPr>
                <a:t>QUE SE EXECUTA, POR MEIO DE UM DETERMINADO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MODO DE </a:t>
              </a:r>
              <a:r>
                <a:rPr lang="pt-BR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FAZER </a:t>
              </a:r>
              <a:r>
                <a:rPr lang="pt-BR" sz="2800" b="1" dirty="0" smtClean="0">
                  <a:latin typeface="Arial Narrow" panose="020B0606020202030204" pitchFamily="34" charset="0"/>
                </a:rPr>
                <a:t>E</a:t>
              </a:r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lang="pt-BR" sz="2800" b="1" dirty="0" smtClean="0">
                  <a:latin typeface="Arial Narrow" panose="020B0606020202030204" pitchFamily="34" charset="0"/>
                </a:rPr>
                <a:t>SEGUNDO </a:t>
              </a:r>
              <a:r>
                <a:rPr lang="pt-BR" sz="2800" b="1" dirty="0">
                  <a:latin typeface="Arial Narrow" panose="020B0606020202030204" pitchFamily="34" charset="0"/>
                </a:rPr>
                <a:t>UM DETERMINADO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sym typeface="Symbol" pitchFamily="18" charset="2"/>
                </a:rPr>
                <a:t>MODO DE </a:t>
              </a:r>
              <a:r>
                <a:rPr lang="pt-BR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sym typeface="Symbol" pitchFamily="18" charset="2"/>
                </a:rPr>
                <a:t>PENSAR</a:t>
              </a:r>
              <a:r>
                <a:rPr lang="pt-BR" sz="2800" b="1" dirty="0" smtClean="0">
                  <a:latin typeface="Arial Narrow" panose="020B0606020202030204" pitchFamily="34" charset="0"/>
                </a:rPr>
                <a:t>,</a:t>
              </a:r>
              <a:r>
                <a:rPr lang="pt-BR" sz="2800" b="1" dirty="0" smtClean="0">
                  <a:solidFill>
                    <a:srgbClr val="FFFF99"/>
                  </a:solidFill>
                  <a:latin typeface="Arial Narrow" panose="020B0606020202030204" pitchFamily="34" charset="0"/>
                </a:rPr>
                <a:t> </a:t>
              </a:r>
              <a:r>
                <a:rPr lang="pt-BR" sz="2800" b="1" dirty="0" smtClean="0">
                  <a:latin typeface="Arial Narrow" panose="020B0606020202030204" pitchFamily="34" charset="0"/>
                  <a:sym typeface="Symbol" pitchFamily="18" charset="2"/>
                </a:rPr>
                <a:t>EM </a:t>
              </a:r>
              <a:r>
                <a:rPr lang="pt-BR" sz="2800" b="1" dirty="0">
                  <a:latin typeface="Arial Narrow" panose="020B0606020202030204" pitchFamily="34" charset="0"/>
                </a:rPr>
                <a:t>FACE DE </a:t>
              </a:r>
              <a:r>
                <a:rPr lang="pt-BR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NECESSIDADES HUMANAS E SOCIAIS</a:t>
              </a:r>
              <a:r>
                <a:rPr lang="pt-BR" sz="2800" b="1" dirty="0" smtClean="0">
                  <a:solidFill>
                    <a:schemeClr val="hlink"/>
                  </a:solidFill>
                  <a:latin typeface="Arial Narrow" panose="020B0606020202030204" pitchFamily="34" charset="0"/>
                </a:rPr>
                <a:t> </a:t>
              </a:r>
              <a:r>
                <a:rPr lang="pt-BR" sz="2800" b="1" dirty="0">
                  <a:latin typeface="Arial Narrow" panose="020B0606020202030204" pitchFamily="34" charset="0"/>
                </a:rPr>
                <a:t>DA PESSOA, FAMÍLIA OU COLETIVIDADE HUMANA, EM UM DADO MOMENTO DO PROCESSO SAÚDE E DOENÇA, QUE DEMANDAM O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CUIDADO PROFISSIONAL DE ENFERMAGEM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564776" y="1045513"/>
              <a:ext cx="11080375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pt-BR" sz="2800" b="1" dirty="0">
                  <a:latin typeface="Arial Narrow" panose="020B0606020202030204" pitchFamily="34" charset="0"/>
                </a:rPr>
                <a:t>A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anose="020B0606020202030204" pitchFamily="34" charset="0"/>
                </a:rPr>
                <a:t>SISTEMATIZAÇÃO DA </a:t>
              </a:r>
              <a:r>
                <a:rPr lang="pt-BR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anose="020B0606020202030204" pitchFamily="34" charset="0"/>
                </a:rPr>
                <a:t>ASSISTÊNCIA DE ENFERMAGEM </a:t>
              </a:r>
              <a:r>
                <a:rPr lang="pt-BR" sz="2800" b="1" dirty="0" smtClean="0">
                  <a:latin typeface="Arial Narrow" panose="020B0606020202030204" pitchFamily="34" charset="0"/>
                </a:rPr>
                <a:t>ORGANIZA </a:t>
              </a:r>
              <a:r>
                <a:rPr lang="pt-BR" sz="2800" b="1" dirty="0">
                  <a:latin typeface="Arial Narrow" panose="020B0606020202030204" pitchFamily="34" charset="0"/>
                </a:rPr>
                <a:t>O TRABALHO PROFISSIONAL QUANTO A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anose="020B0606020202030204" pitchFamily="34" charset="0"/>
                </a:rPr>
                <a:t>MÉTODO</a:t>
              </a:r>
              <a:r>
                <a:rPr lang="pt-BR" sz="2800" b="1" dirty="0">
                  <a:latin typeface="Arial Narrow" panose="020B0606020202030204" pitchFamily="34" charset="0"/>
                </a:rPr>
                <a:t>,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anose="020B0606020202030204" pitchFamily="34" charset="0"/>
                </a:rPr>
                <a:t>PESSOAL</a:t>
              </a:r>
              <a:r>
                <a:rPr lang="pt-BR" sz="2800" b="1" dirty="0">
                  <a:latin typeface="Arial Narrow" panose="020B0606020202030204" pitchFamily="34" charset="0"/>
                </a:rPr>
                <a:t> E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anose="020B0606020202030204" pitchFamily="34" charset="0"/>
                </a:rPr>
                <a:t>INSTRUMENTOS</a:t>
              </a:r>
              <a:r>
                <a:rPr lang="pt-BR" sz="2800" b="1" dirty="0">
                  <a:latin typeface="Arial Narrow" panose="020B0606020202030204" pitchFamily="34" charset="0"/>
                </a:rPr>
                <a:t>, TORNANDO POSSÍVEL A OPERACIONALIZAÇÃO DO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anose="020B0606020202030204" pitchFamily="34" charset="0"/>
                </a:rPr>
                <a:t>PROCESSO DE ENFERMAGEM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4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383972" y="4061557"/>
            <a:ext cx="1143599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AFIRMATIVA DE UMA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 DE ENFERMAGEM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CONTER UM DESCRITOR PARA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E, NO MÍNIMO, UM DESCRITOR PARA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SEJA, 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ENTIDADE QUE É AFETADA PELA AÇÃO – EX.: REMOVER CURATIVO DA FERIDA, EM QUE 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REMOVER TEM COMO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CURATIVO DA FERIDA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EXCEÇÃO – QUANDO O ÚNICO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SUJEITO DO REGISTRO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INERENTE À EXPRESSÃO, NÃO HÁ NECESSIDADE DE INCLUÍ-LO.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623516"/>
            <a:ext cx="4257675" cy="3082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86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416857" y="3492551"/>
            <a:ext cx="11456895" cy="317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AFIRMATIVAS DE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DE ENFERMAGEM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PODEM SER QUALIFICADAS POR: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EX.: ALIMENTAR COM COLHER, EM QUE 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COMO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COLHER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EX.: ADMINISTRAR INSULINA SUBCUTÂNEA, EM QUE 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INSULINA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COMO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SUBCUTÂNEA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EX.: ADMINISTRAR </a:t>
            </a:r>
            <a:r>
              <a:rPr kumimoji="0" lang="pt-BR" sz="2000" b="1" i="0" strike="noStrike" cap="none" normalizeH="0" baseline="0" dirty="0" smtClean="0">
                <a:ln>
                  <a:noFill/>
                </a:ln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ANTIEMÉTICO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ANTES DAS REFEIÇÕES, EM QUE 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</a:t>
            </a:r>
            <a:r>
              <a:rPr kumimoji="0" lang="pt-BR" sz="20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ANTIEMÉTICO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TEM, COMO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QUE DEVE OCORRER, 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QUE ANTECEDE AS REFEIÇÕES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CATEGORIA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SER USADA NA ELABORAÇÃO DE AFIRMATIVAS DE AÇÕES DE ENFERMAGEM PARA ESPECIFICAR MELHOR A POSIÇÃO DE UM ALVO – EX.: REMOVER O CURATIVO DA FERIDA, EM QUE A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REMOVER O CURATIVO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TEM, COMO </a:t>
            </a:r>
            <a:r>
              <a:rPr kumimoji="0" lang="pt-BR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REMOÇÃO, 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FERIDA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246999"/>
            <a:ext cx="4257675" cy="3082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6328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02859" y="304829"/>
            <a:ext cx="7126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DE ENFERMAGEM</a:t>
            </a:r>
            <a:endParaRPr lang="pt-B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8566" y="1042172"/>
            <a:ext cx="1097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DE ENFERMAGEM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“UM JULGAMENTO QUE IDENTIFICA A EXTENSÃO DA MUDANÇA EM UM ACHADO CLÍNICO OU DIAGNÓSTICO DE ENFERMAGEM, OU O ALCANCE DE METAS/RESULTADOS ESPERADOS.”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06072" y="2823448"/>
            <a:ext cx="8942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</a:rPr>
              <a:t>PADRÕES PARA ELABORAÇÃO DE AFIRMATIVAS DE RESULTADOS DE ENFERMAGEM, SEGUNDO A ISO 18104:2014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7544" y="4013391"/>
            <a:ext cx="1122829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MUDANÇA/AUSÊNCIA DE MUDANÇA EM UM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ACHADO CLÍNICO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MENSURADO OU OBSERVADO ANTES E APÓS UMA AÇÃO DE ENFERMAGEM.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PRIMEIRO ACHADO CLÍNICO: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DORME 2-3 HORAS POR NOITE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ACHADO CLÍNICO: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DORME 6 HORAS POR NOITE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RESULTADO: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PADRÃO DE SONO MELHORADO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40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8565" y="685800"/>
            <a:ext cx="11255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 MEDIDA OU O ESTADO DE UM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DE ENFERMAGEM </a:t>
            </a: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PONTOS NO TEMPO, APÓS UMA INTERVENÇÃO DE ENFERMAGEM.</a:t>
            </a:r>
          </a:p>
          <a:p>
            <a:pPr algn="just">
              <a:spcAft>
                <a:spcPts val="0"/>
              </a:spcAft>
            </a:pPr>
            <a:endParaRPr lang="pt-BR" sz="2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</a:t>
            </a:r>
          </a:p>
          <a:p>
            <a:pPr algn="just">
              <a:spcAft>
                <a:spcPts val="0"/>
              </a:spcAft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PRIMEIRO DIAGNÓSTICO: </a:t>
            </a:r>
            <a:r>
              <a:rPr lang="pt-BR" sz="20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EXTREMAMENTE ALTERADO</a:t>
            </a:r>
            <a:endParaRPr lang="pt-BR" sz="20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DIAGNÓSTICO: </a:t>
            </a:r>
            <a:r>
              <a:rPr lang="pt-BR" sz="20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MODERADAMENTE ALTERADO</a:t>
            </a:r>
            <a:endParaRPr lang="pt-BR" sz="20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RESULTADO: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PADRÃO DE SONO MELHORADO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8565" y="3751925"/>
            <a:ext cx="1116105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ALCANCE OU PROGRESSO EM RELAÇÃO A UMA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META/RESULTADO ESPERADO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IDENTIFICADOS PELA MUDANÇA/AUSÊNCIA DE MUDANÇA EM UM ACHADO CLÍNICO MENSURADO OU OBSERVADO ANTES E APÓS UMA AÇÃO DE ENFERMAGEM.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META: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DORMIR AO MENOS 5 HORAS POR NOITE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ACHADO CLÍNICO APÓS INTERVENÇÃO: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DORME 6 HORAS POR NOITE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RESULTADO: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ALCANÇADA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74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50985" y="3065929"/>
            <a:ext cx="3296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QUESTÕES?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50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54830" y="803044"/>
            <a:ext cx="8927900" cy="5060728"/>
            <a:chOff x="1654830" y="292058"/>
            <a:chExt cx="8927900" cy="5060728"/>
          </a:xfrm>
        </p:grpSpPr>
        <p:sp>
          <p:nvSpPr>
            <p:cNvPr id="3" name="Retângulo 2"/>
            <p:cNvSpPr/>
            <p:nvPr/>
          </p:nvSpPr>
          <p:spPr>
            <a:xfrm>
              <a:off x="1884270" y="292058"/>
              <a:ext cx="848509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 Narrow" panose="020B0606020202030204" pitchFamily="34" charset="0"/>
                </a:rPr>
                <a:t>Muito grata pela atenção!</a:t>
              </a:r>
              <a:endParaRPr lang="pt-BR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1654830" y="4993038"/>
              <a:ext cx="8927900" cy="359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12700"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600" b="1" dirty="0" smtClean="0">
                  <a:latin typeface="Arial Narrow" panose="020B0606020202030204" pitchFamily="34" charset="0"/>
                  <a:cs typeface="Arial" charset="0"/>
                </a:rPr>
                <a:t>telmagarciapb@gmail.com</a:t>
              </a:r>
              <a:endParaRPr lang="en-GB" sz="1600" b="1" dirty="0">
                <a:latin typeface="Arial Narrow" panose="020B0606020202030204" pitchFamily="34" charset="0"/>
                <a:cs typeface="Arial" charset="0"/>
              </a:endParaRPr>
            </a:p>
          </p:txBody>
        </p:sp>
        <p:pic>
          <p:nvPicPr>
            <p:cNvPr id="5" name="Picture 3" descr="enfermage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871" y="1562723"/>
              <a:ext cx="2389747" cy="336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42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584106" y="749130"/>
            <a:ext cx="7061066" cy="5382347"/>
            <a:chOff x="1071563" y="566738"/>
            <a:chExt cx="7316861" cy="598290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566738"/>
              <a:ext cx="7316861" cy="598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4211960" y="2260029"/>
              <a:ext cx="348433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CLASSIFICAÇÃO INTERNACIONAL</a:t>
              </a:r>
            </a:p>
            <a:p>
              <a:pPr algn="ctr"/>
              <a:r>
                <a:rPr lang="pt-B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PARA A PRÁTICA DE ENFERMAGEM</a:t>
              </a:r>
              <a:endPara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619407" y="4777988"/>
              <a:ext cx="14927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4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CIPE</a:t>
              </a:r>
              <a:r>
                <a:rPr lang="pt-BR" sz="4400" b="1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®</a:t>
              </a:r>
              <a:endParaRPr lang="pt-BR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2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497256" y="1123951"/>
            <a:ext cx="9193285" cy="4022726"/>
            <a:chOff x="511" y="643"/>
            <a:chExt cx="4821" cy="253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511" y="1488"/>
              <a:ext cx="4821" cy="756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spAutoFit/>
            </a:bodyPr>
            <a:lstStyle/>
            <a:p>
              <a:pPr marL="449263" indent="-449263" algn="just" eaLnBrk="0" hangingPunct="0">
                <a:lnSpc>
                  <a:spcPct val="95000"/>
                </a:lnSpc>
                <a:spcBef>
                  <a:spcPct val="15000"/>
                </a:spcBef>
                <a:buClr>
                  <a:schemeClr val="hlink"/>
                </a:buClr>
                <a:buSzPct val="150000"/>
                <a:buFont typeface="Wingdings" pitchFamily="2" charset="2"/>
                <a:buChar char="ü"/>
                <a:defRPr/>
              </a:pPr>
              <a:r>
                <a:rPr lang="pt-B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 MODALIDADE DE EXPRESSÃO DO GRUPO</a:t>
              </a:r>
            </a:p>
            <a:p>
              <a:pPr marL="449263" indent="-449263" algn="just" eaLnBrk="0" hangingPunct="0">
                <a:lnSpc>
                  <a:spcPct val="95000"/>
                </a:lnSpc>
                <a:spcBef>
                  <a:spcPct val="15000"/>
                </a:spcBef>
                <a:buClr>
                  <a:schemeClr val="hlink"/>
                </a:buClr>
                <a:buSzPct val="150000"/>
                <a:buFont typeface="Wingdings" pitchFamily="2" charset="2"/>
                <a:buChar char="ü"/>
                <a:defRPr/>
              </a:pPr>
              <a:r>
                <a:rPr lang="pt-B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 INCORPORA </a:t>
              </a:r>
              <a:r>
                <a:rPr lang="pt-BR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CONCEITOS</a:t>
              </a:r>
              <a:r>
                <a:rPr lang="pt-B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, ABSTRATOS OU </a:t>
              </a:r>
              <a:r>
                <a:rPr lang="pt-BR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CONCRETOS,  QUE UTILIZAMOS PARA NOS COMUNICAR</a:t>
              </a:r>
              <a:endParaRPr lang="pt-B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2750" y="2422"/>
              <a:ext cx="363" cy="27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540" y="2861"/>
              <a:ext cx="4761" cy="316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  <a:buSzPct val="150000"/>
                <a:buFont typeface="Wingdings" pitchFamily="2" charset="2"/>
                <a:buNone/>
                <a:defRPr/>
              </a:pP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SISTEMAS DE CLASSIFICAÇÃO DE </a:t>
              </a:r>
              <a:r>
                <a:rPr lang="pt-BR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ENFERMAGEM</a:t>
              </a:r>
              <a:endPara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774" y="643"/>
              <a:ext cx="431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8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EM NOSSA PRÁTICA PROFISSIONAL USAMOS</a:t>
              </a:r>
            </a:p>
            <a:p>
              <a:pPr algn="ctr">
                <a:defRPr/>
              </a:pPr>
              <a:r>
                <a:rPr lang="pt-BR" sz="28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UMA </a:t>
              </a:r>
              <a:r>
                <a:rPr lang="pt-BR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LINGUAGEM ESPECIAL</a:t>
              </a:r>
              <a:endPara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85800" y="535080"/>
            <a:ext cx="10878671" cy="5896094"/>
            <a:chOff x="1524000" y="333375"/>
            <a:chExt cx="9144000" cy="5896094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703389" y="2443817"/>
              <a:ext cx="8785225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buFontTx/>
                <a:buBlip>
                  <a:blip r:embed="rId2"/>
                </a:buBlip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PARA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APOIO AO PROCESSO DE TOMADA DE </a:t>
              </a: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DECISÃO-AVALIAÇÃO ENVOLVIDO:</a:t>
              </a:r>
            </a:p>
            <a:p>
              <a:pPr algn="just" eaLnBrk="1" hangingPunct="1"/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algn="just" eaLnBrk="1" hangingPunct="1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    NO RACIOCÍNIO E JULGAMENTO ACERCA DAS RESPOSTAS HUMANAS AOS PROBLEMAS DE SAÚDE OU AOS PROCESSOS VITAIS</a:t>
              </a:r>
            </a:p>
            <a:p>
              <a:pPr algn="just" eaLnBrk="1" hangingPunct="1"/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algn="just" eaLnBrk="1" hangingPunct="1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    NO RACIOCÍNIO E JULGAMENTO ACERCA DAS NECESSIDADES DE CUIDADO E </a:t>
              </a:r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DOS RESULTADOS ESPERADOS/ALCANÇADOS</a:t>
              </a: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, </a:t>
              </a:r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INFLUENCIADOS </a:t>
              </a: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PELAS INTERVENÇÃO DE ENFERMAGEM</a:t>
              </a:r>
            </a:p>
            <a:p>
              <a:pPr algn="just" eaLnBrk="1" hangingPunct="1"/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algn="just" eaLnBrk="1" hangingPunct="1">
                <a:buFontTx/>
                <a:buBlip>
                  <a:blip r:embed="rId2"/>
                </a:buBlip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PARA DOCUMENTAÇÃO DA PRÁTICA PROFISSIONAL</a:t>
              </a: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524000" y="333375"/>
              <a:ext cx="91440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SISTEMAS DE CLASSIFICAÇÃO </a:t>
              </a:r>
              <a:r>
                <a:rPr lang="pt-BR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CONCEITOS DA LINGUAGEM ESPECIAL DE </a:t>
              </a:r>
              <a:r>
                <a:rPr lang="pt-BR" sz="28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ENFERMAGEM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648329" y="1524001"/>
              <a:ext cx="8861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TECNOLOGIAS QUE </a:t>
              </a:r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FORNECEM UMA LINGUAGEM PADRONIZADA A SER UTILIZADA</a:t>
              </a:r>
              <a:r>
                <a:rPr lang="pt-B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7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95339" y="1391585"/>
            <a:ext cx="10634662" cy="3951288"/>
            <a:chOff x="645" y="1046"/>
            <a:chExt cx="4775" cy="2489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645" y="1046"/>
              <a:ext cx="4775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marL="266700" indent="-266700" algn="just" eaLnBrk="0" hangingPunct="0">
                <a:buClr>
                  <a:schemeClr val="hlink"/>
                </a:buClr>
                <a:buSzPct val="140000"/>
                <a:buFont typeface="Wingdings" pitchFamily="2" charset="2"/>
                <a:buChar char="ü"/>
                <a:defRPr/>
              </a:pPr>
              <a:r>
                <a:rPr lang="pt-BR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NO FINAL DA DÉCADA DE 1980, A </a:t>
              </a:r>
              <a:r>
                <a:rPr lang="pt-B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ENFERMAGEM JÁ CONTAVA COM VÁRIOS</a:t>
              </a:r>
              <a:r>
                <a:rPr lang="pt-BR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SISTEMAS DE </a:t>
              </a:r>
              <a:r>
                <a:rPr lang="pt-BR" sz="24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CLASSIFICAÇÃO</a:t>
              </a:r>
              <a:r>
                <a:rPr lang="pt-BR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, </a:t>
              </a:r>
              <a:r>
                <a:rPr lang="pt-B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VINCULADOS A ALGUMA FASE DO</a:t>
              </a:r>
              <a:r>
                <a:rPr lang="pt-BR" sz="2400" dirty="0">
                  <a:latin typeface="Arial" charset="0"/>
                  <a:cs typeface="Arial" charset="0"/>
                </a:rPr>
                <a:t> </a:t>
              </a:r>
              <a:r>
                <a:rPr lang="pt-BR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PROCESSO DE ENFERMAGEM</a:t>
              </a: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645" y="2314"/>
              <a:ext cx="4775" cy="1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marL="266700" indent="-266700" algn="just" eaLnBrk="0" hangingPunct="0">
                <a:buClr>
                  <a:schemeClr val="hlink"/>
                </a:buClr>
                <a:buSzPct val="140000"/>
                <a:buFont typeface="Wingdings" pitchFamily="2" charset="2"/>
                <a:buChar char="ü"/>
                <a:defRPr/>
              </a:pPr>
              <a:r>
                <a:rPr lang="pt-BR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MAS AINDA SE PERCEBIA </a:t>
              </a:r>
              <a:r>
                <a:rPr lang="pt-B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A NECESSIDADE DE UM SISTEMA BASEADO EM UMA </a:t>
              </a:r>
              <a:r>
                <a:rPr lang="pt-BR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LINGUAGEM UNIFICADA</a:t>
              </a:r>
              <a:r>
                <a:rPr lang="pt-B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, PARTILHADA NO </a:t>
              </a:r>
              <a:r>
                <a:rPr lang="pt-BR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ÂMBITO MUNDIAL</a:t>
              </a:r>
              <a:r>
                <a:rPr lang="pt-B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, CUJOS COMPONENTES EXPRESSASSEM OS </a:t>
              </a:r>
              <a:r>
                <a:rPr lang="pt-BR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ELEMENTOS DA PRÁTICA DE </a:t>
              </a:r>
              <a:r>
                <a:rPr lang="pt-BR" sz="24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ENFERMAGEM </a:t>
              </a:r>
              <a:r>
                <a:rPr lang="pt-BR" sz="2400" b="1" dirty="0" smtClean="0">
                  <a:latin typeface="Arial" charset="0"/>
                  <a:cs typeface="Arial" charset="0"/>
                </a:rPr>
                <a:t>– DIAGNÓSTICOS, INTERVENÇÕES E RESULTADOS DE ENFERMAGEM</a:t>
              </a: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2853" y="1925"/>
              <a:ext cx="363" cy="27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09746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2689</Words>
  <Application>Microsoft Office PowerPoint</Application>
  <PresentationFormat>Widescreen</PresentationFormat>
  <Paragraphs>294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5" baseType="lpstr">
      <vt:lpstr>Arial</vt:lpstr>
      <vt:lpstr>Arial Narrow</vt:lpstr>
      <vt:lpstr>Calibri</vt:lpstr>
      <vt:lpstr>Calibri Light</vt:lpstr>
      <vt:lpstr>Charter BT</vt:lpstr>
      <vt:lpstr>Garamond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144</cp:revision>
  <dcterms:created xsi:type="dcterms:W3CDTF">2017-06-01T14:57:55Z</dcterms:created>
  <dcterms:modified xsi:type="dcterms:W3CDTF">2017-11-15T12:34:41Z</dcterms:modified>
</cp:coreProperties>
</file>